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8" r:id="rId6"/>
    <p:sldId id="282" r:id="rId7"/>
    <p:sldId id="259" r:id="rId8"/>
    <p:sldId id="290" r:id="rId9"/>
    <p:sldId id="289" r:id="rId10"/>
    <p:sldId id="260" r:id="rId11"/>
    <p:sldId id="265" r:id="rId12"/>
    <p:sldId id="281" r:id="rId13"/>
    <p:sldId id="286" r:id="rId14"/>
    <p:sldId id="287" r:id="rId15"/>
    <p:sldId id="288" r:id="rId16"/>
    <p:sldId id="262" r:id="rId17"/>
    <p:sldId id="284" r:id="rId18"/>
    <p:sldId id="263" r:id="rId19"/>
    <p:sldId id="285" r:id="rId20"/>
    <p:sldId id="276" r:id="rId21"/>
    <p:sldId id="277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36"/>
    <a:srgbClr val="05F90B"/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03603-B9A3-7242-924E-87AEE0D8921C}" v="352" dt="2022-12-14T15:02:08.931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4" autoAdjust="0"/>
    <p:restoredTop sz="96190" autoAdjust="0"/>
  </p:normalViewPr>
  <p:slideViewPr>
    <p:cSldViewPr snapToGrid="0" showGuides="1">
      <p:cViewPr varScale="1">
        <p:scale>
          <a:sx n="123" d="100"/>
          <a:sy n="123" d="100"/>
        </p:scale>
        <p:origin x="400" y="184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comunidadunammx-my.sharepoint.com/personal/donovan20_comunidad_unam_mx/Documents/Amaxing/inah_visitantes_detallado_anual_202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comunidadunammx-my.sharepoint.com/personal/donovan20_comunidad_unam_mx/Documents/Amaxing/inah_visitantes_detallado_anual_202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comunidadunammx-my.sharepoint.com/personal/donovan20_comunidad_unam_mx/Documents/Amaxing/inah_visitantes_detallado_anual_202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[inah_visitantes_detallado_anual_2022.xlsx]nacional vs extranjeros!Tabla dinámica5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_tradnl" sz="1862" b="0" i="0" u="none" strike="noStrike" kern="1200" cap="none" spc="2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noProof="0" dirty="0"/>
              <a:t>Número de visitas a nivel</a:t>
            </a:r>
            <a:r>
              <a:rPr lang="es-ES_tradnl" baseline="0" noProof="0" dirty="0"/>
              <a:t> nacional de recintos culturales del INAH</a:t>
            </a:r>
            <a:endParaRPr lang="es-ES_tradnl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_tradnl" sz="1862" b="0" i="0" u="none" strike="noStrike" kern="1200" cap="none" spc="2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'nacional vs extranjeros'!$B$2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1F-CA48-A8EB-0F5F6FAFD09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1F-CA48-A8EB-0F5F6FAFD09E}"/>
              </c:ext>
            </c:extLst>
          </c:dPt>
          <c:dLbls>
            <c:spPr>
              <a:solidFill>
                <a:srgbClr val="000000"/>
              </a:solidFill>
              <a:ln>
                <a:solidFill>
                  <a:srgbClr val="00BBBB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'nacional vs extranjeros'!$A$3:$A$5</c:f>
              <c:strCache>
                <c:ptCount val="2"/>
                <c:pt idx="0">
                  <c:v>Nacional</c:v>
                </c:pt>
                <c:pt idx="1">
                  <c:v>Extranjeros</c:v>
                </c:pt>
              </c:strCache>
            </c:strRef>
          </c:cat>
          <c:val>
            <c:numRef>
              <c:f>'nacional vs extranjeros'!$B$3:$B$5</c:f>
              <c:numCache>
                <c:formatCode>General</c:formatCode>
                <c:ptCount val="2"/>
                <c:pt idx="0">
                  <c:v>6042409</c:v>
                </c:pt>
                <c:pt idx="1">
                  <c:v>2400651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1F-CA48-A8EB-0F5F6FAFD09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_tradnl" sz="2200" b="1" i="0" u="none" strike="noStrike" kern="1200" cap="all" spc="5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noProof="0" dirty="0"/>
              <a:t>Visitas</a:t>
            </a:r>
            <a:r>
              <a:rPr lang="es-ES_tradnl" baseline="0" noProof="0" dirty="0"/>
              <a:t> por estado</a:t>
            </a:r>
            <a:endParaRPr lang="es-ES_tradnl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_tradnl" sz="2200" b="1" i="0" u="none" strike="noStrike" kern="1200" cap="all" spc="5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Campo3</c:v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'Resumido Total visitas estado'!$A$3:$A$14</c:f>
              <c:strCache>
                <c:ptCount val="12"/>
                <c:pt idx="0">
                  <c:v>Yucatán</c:v>
                </c:pt>
                <c:pt idx="1">
                  <c:v>Ciudad de México</c:v>
                </c:pt>
                <c:pt idx="2">
                  <c:v>Estado de México</c:v>
                </c:pt>
                <c:pt idx="3">
                  <c:v>Quintana Roo</c:v>
                </c:pt>
                <c:pt idx="4">
                  <c:v>Chiapas</c:v>
                </c:pt>
                <c:pt idx="5">
                  <c:v>Oaxaca</c:v>
                </c:pt>
                <c:pt idx="6">
                  <c:v>Veracruz</c:v>
                </c:pt>
                <c:pt idx="7">
                  <c:v>Hidalgo</c:v>
                </c:pt>
                <c:pt idx="8">
                  <c:v>Guanajuato</c:v>
                </c:pt>
                <c:pt idx="9">
                  <c:v>Puebla</c:v>
                </c:pt>
                <c:pt idx="10">
                  <c:v>Campeche</c:v>
                </c:pt>
                <c:pt idx="11">
                  <c:v>Total general</c:v>
                </c:pt>
              </c:strCache>
            </c:strRef>
          </c:cat>
          <c:val>
            <c:numRef>
              <c:f>'Resumido Total visitas estado'!$C$3:$C$14</c:f>
              <c:numCache>
                <c:formatCode>0.00%</c:formatCode>
                <c:ptCount val="12"/>
                <c:pt idx="0">
                  <c:v>0.23717491051822442</c:v>
                </c:pt>
                <c:pt idx="1">
                  <c:v>0.22370870276890131</c:v>
                </c:pt>
                <c:pt idx="2">
                  <c:v>0.15416922300682454</c:v>
                </c:pt>
                <c:pt idx="3">
                  <c:v>0.12332388967980804</c:v>
                </c:pt>
                <c:pt idx="4">
                  <c:v>3.734771516488098E-2</c:v>
                </c:pt>
                <c:pt idx="5">
                  <c:v>3.6469123753710149E-2</c:v>
                </c:pt>
                <c:pt idx="6">
                  <c:v>3.1984375333113824E-2</c:v>
                </c:pt>
                <c:pt idx="7">
                  <c:v>1.999689685966936E-2</c:v>
                </c:pt>
                <c:pt idx="8">
                  <c:v>1.9177407243345421E-2</c:v>
                </c:pt>
                <c:pt idx="9">
                  <c:v>1.7298230736249653E-2</c:v>
                </c:pt>
                <c:pt idx="10">
                  <c:v>1.6933434086693688E-2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0-354C-841E-49457BEB5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52444256"/>
        <c:axId val="352907920"/>
      </c:barChart>
      <c:catAx>
        <c:axId val="3524442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Etiquetas de fila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52907920"/>
        <c:crosses val="autoZero"/>
        <c:auto val="1"/>
        <c:lblAlgn val="ctr"/>
        <c:lblOffset val="100"/>
        <c:noMultiLvlLbl val="0"/>
      </c:catAx>
      <c:valAx>
        <c:axId val="3529079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Campo3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5244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ES_tradnl" sz="2200" b="1" i="0" u="none" strike="noStrike" kern="1200" cap="all" spc="150" baseline="0" noProof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600" noProof="0" dirty="0"/>
              <a:t>Número y porcentaje</a:t>
            </a:r>
            <a:r>
              <a:rPr lang="es-ES_tradnl" sz="1600" baseline="0" noProof="0" dirty="0"/>
              <a:t> de los recintos del INAH a nivel nacional</a:t>
            </a:r>
            <a:endParaRPr lang="es-ES_tradnl" sz="1600" noProof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_tradnl" sz="2200" b="1" i="0" u="none" strike="noStrike" kern="1200" cap="all" spc="150" baseline="0" noProof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Suma de N√∫mero de visitas</c:v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'Resumen 2'!$B$2:$B$17</c:f>
              <c:strCache>
                <c:ptCount val="16"/>
                <c:pt idx="0">
                  <c:v>Z.A. de Chichén Itzá</c:v>
                </c:pt>
                <c:pt idx="1">
                  <c:v>Z. A. Teotihuacan (con Museo de Sitio)</c:v>
                </c:pt>
                <c:pt idx="2">
                  <c:v>Z.A. de Tulum</c:v>
                </c:pt>
                <c:pt idx="3">
                  <c:v>Museo Nacional de Antropología</c:v>
                </c:pt>
                <c:pt idx="4">
                  <c:v>Museo Nacional de Historia (Chapultepec)</c:v>
                </c:pt>
                <c:pt idx="5">
                  <c:v>Museo del Templo Mayor</c:v>
                </c:pt>
                <c:pt idx="6">
                  <c:v>Z.A. de Monte Albán con museo de sitio</c:v>
                </c:pt>
                <c:pt idx="7">
                  <c:v>Z.A. de Palenque con museo "Alberto Ruz L'Huiller"</c:v>
                </c:pt>
                <c:pt idx="8">
                  <c:v>Z.A. de El Tajín</c:v>
                </c:pt>
                <c:pt idx="9">
                  <c:v>Z.A. de Uxmal con museo de sitio</c:v>
                </c:pt>
                <c:pt idx="10">
                  <c:v>Z.A. de Tula con museo de sitio</c:v>
                </c:pt>
                <c:pt idx="11">
                  <c:v>Z.A. de Chacchoben</c:v>
                </c:pt>
                <c:pt idx="12">
                  <c:v>Z.A. de Ekbalam</c:v>
                </c:pt>
                <c:pt idx="13">
                  <c:v>Z.A. de Malinalco</c:v>
                </c:pt>
                <c:pt idx="14">
                  <c:v>Museo Nacional de las Culturas</c:v>
                </c:pt>
                <c:pt idx="15">
                  <c:v>Total general</c:v>
                </c:pt>
              </c:strCache>
            </c:strRef>
          </c:cat>
          <c:val>
            <c:numRef>
              <c:f>'Resumen 2'!$C$2:$C$17</c:f>
              <c:numCache>
                <c:formatCode>General</c:formatCode>
                <c:ptCount val="16"/>
                <c:pt idx="0">
                  <c:v>1629328</c:v>
                </c:pt>
                <c:pt idx="1">
                  <c:v>1103907</c:v>
                </c:pt>
                <c:pt idx="2">
                  <c:v>749831</c:v>
                </c:pt>
                <c:pt idx="3">
                  <c:v>738103</c:v>
                </c:pt>
                <c:pt idx="4">
                  <c:v>661701</c:v>
                </c:pt>
                <c:pt idx="5">
                  <c:v>230692</c:v>
                </c:pt>
                <c:pt idx="6">
                  <c:v>226557</c:v>
                </c:pt>
                <c:pt idx="7">
                  <c:v>203735</c:v>
                </c:pt>
                <c:pt idx="8">
                  <c:v>170723</c:v>
                </c:pt>
                <c:pt idx="9">
                  <c:v>136982</c:v>
                </c:pt>
                <c:pt idx="10">
                  <c:v>114627</c:v>
                </c:pt>
                <c:pt idx="11">
                  <c:v>99773</c:v>
                </c:pt>
                <c:pt idx="12">
                  <c:v>94077</c:v>
                </c:pt>
                <c:pt idx="13">
                  <c:v>87430</c:v>
                </c:pt>
                <c:pt idx="14">
                  <c:v>80662</c:v>
                </c:pt>
                <c:pt idx="15">
                  <c:v>8443060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4F-574D-B293-6787FD2FDD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7"/>
        <c:axId val="360650064"/>
        <c:axId val="990899551"/>
      </c:barChart>
      <c:lineChart>
        <c:grouping val="standard"/>
        <c:varyColors val="0"/>
        <c:ser>
          <c:idx val="1"/>
          <c:order val="1"/>
          <c:tx>
            <c:v>Porcentaje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'Resumen 2'!$B$2:$B$17</c:f>
              <c:strCache>
                <c:ptCount val="16"/>
                <c:pt idx="0">
                  <c:v>Z.A. de Chichén Itzá</c:v>
                </c:pt>
                <c:pt idx="1">
                  <c:v>Z. A. Teotihuacan (con Museo de Sitio)</c:v>
                </c:pt>
                <c:pt idx="2">
                  <c:v>Z.A. de Tulum</c:v>
                </c:pt>
                <c:pt idx="3">
                  <c:v>Museo Nacional de Antropología</c:v>
                </c:pt>
                <c:pt idx="4">
                  <c:v>Museo Nacional de Historia (Chapultepec)</c:v>
                </c:pt>
                <c:pt idx="5">
                  <c:v>Museo del Templo Mayor</c:v>
                </c:pt>
                <c:pt idx="6">
                  <c:v>Z.A. de Monte Albán con museo de sitio</c:v>
                </c:pt>
                <c:pt idx="7">
                  <c:v>Z.A. de Palenque con museo "Alberto Ruz L'Huiller"</c:v>
                </c:pt>
                <c:pt idx="8">
                  <c:v>Z.A. de El Tajín</c:v>
                </c:pt>
                <c:pt idx="9">
                  <c:v>Z.A. de Uxmal con museo de sitio</c:v>
                </c:pt>
                <c:pt idx="10">
                  <c:v>Z.A. de Tula con museo de sitio</c:v>
                </c:pt>
                <c:pt idx="11">
                  <c:v>Z.A. de Chacchoben</c:v>
                </c:pt>
                <c:pt idx="12">
                  <c:v>Z.A. de Ekbalam</c:v>
                </c:pt>
                <c:pt idx="13">
                  <c:v>Z.A. de Malinalco</c:v>
                </c:pt>
                <c:pt idx="14">
                  <c:v>Museo Nacional de las Culturas</c:v>
                </c:pt>
                <c:pt idx="15">
                  <c:v>Total general</c:v>
                </c:pt>
              </c:strCache>
            </c:strRef>
          </c:cat>
          <c:val>
            <c:numRef>
              <c:f>'Resumen 2'!$D$2:$D$17</c:f>
              <c:numCache>
                <c:formatCode>0.00%</c:formatCode>
                <c:ptCount val="16"/>
                <c:pt idx="0">
                  <c:v>0.193</c:v>
                </c:pt>
                <c:pt idx="1">
                  <c:v>0.13070000000000001</c:v>
                </c:pt>
                <c:pt idx="2">
                  <c:v>8.8800000000000004E-2</c:v>
                </c:pt>
                <c:pt idx="3">
                  <c:v>8.7400000000000005E-2</c:v>
                </c:pt>
                <c:pt idx="4">
                  <c:v>7.8399999999999997E-2</c:v>
                </c:pt>
                <c:pt idx="5">
                  <c:v>2.7300000000000001E-2</c:v>
                </c:pt>
                <c:pt idx="6">
                  <c:v>2.6800000000000001E-2</c:v>
                </c:pt>
                <c:pt idx="7">
                  <c:v>2.41E-2</c:v>
                </c:pt>
                <c:pt idx="8">
                  <c:v>2.0199999999999999E-2</c:v>
                </c:pt>
                <c:pt idx="9">
                  <c:v>1.6199999999999999E-2</c:v>
                </c:pt>
                <c:pt idx="10">
                  <c:v>1.3599999999999999E-2</c:v>
                </c:pt>
                <c:pt idx="11">
                  <c:v>1.18E-2</c:v>
                </c:pt>
                <c:pt idx="12">
                  <c:v>1.11E-2</c:v>
                </c:pt>
                <c:pt idx="13">
                  <c:v>1.04E-2</c:v>
                </c:pt>
                <c:pt idx="14">
                  <c:v>9.5999999999999992E-3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4F-574D-B293-6787FD2FDD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0754784"/>
        <c:axId val="870440592"/>
      </c:lineChart>
      <c:catAx>
        <c:axId val="360650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Etiquetas de fila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990899551"/>
        <c:crosses val="autoZero"/>
        <c:auto val="1"/>
        <c:lblAlgn val="ctr"/>
        <c:lblOffset val="100"/>
        <c:noMultiLvlLbl val="0"/>
      </c:catAx>
      <c:valAx>
        <c:axId val="990899551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Suma de N√∫mero de visitas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60650064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</c:dispUnitsLbl>
        </c:dispUnits>
      </c:valAx>
      <c:valAx>
        <c:axId val="8704405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Porcentaje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870754784"/>
        <c:crosses val="max"/>
        <c:crossBetween val="between"/>
      </c:valAx>
      <c:catAx>
        <c:axId val="870754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704405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FE0AF3-657A-4E64-8B4C-651EB68D869B}" type="datetime1">
              <a:rPr lang="es-ES" smtClean="0"/>
              <a:t>14/12/22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00C303-0EDA-42E1-9745-6C6A39A7B5C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9664E-6627-40F9-B79F-FE99D62F0A5D}" type="datetime1">
              <a:rPr lang="es-ES" smtClean="0"/>
              <a:pPr/>
              <a:t>14/12/22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C40A10-6036-4879-816D-55C01FC94846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833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5672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9929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2906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5217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4667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522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1947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6594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248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715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06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241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72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161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1613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4597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875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logot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" noProof="0" dirty="0"/>
              <a:t>HAGA CLIC PARA EDITAR EL ESTILO DEL TÍTULO DEL PATRÓN</a:t>
            </a:r>
            <a:endParaRPr lang="en-U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MM.DD.20XX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9" name="Grupo 14"/>
          <p:cNvGrpSpPr/>
          <p:nvPr userDrawn="1"/>
        </p:nvGrpSpPr>
        <p:grpSpPr>
          <a:xfrm>
            <a:off x="3448056" y="2253996"/>
            <a:ext cx="5225025" cy="100584"/>
            <a:chOff x="3464532" y="2253996"/>
            <a:chExt cx="5225025" cy="100584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46453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514824" y="2307679"/>
              <a:ext cx="5112000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588973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grpSp>
        <p:nvGrpSpPr>
          <p:cNvPr id="12" name="Grupo 15"/>
          <p:cNvGrpSpPr/>
          <p:nvPr userDrawn="1"/>
        </p:nvGrpSpPr>
        <p:grpSpPr>
          <a:xfrm>
            <a:off x="3002888" y="5305363"/>
            <a:ext cx="6214506" cy="100584"/>
            <a:chOff x="3002888" y="5305363"/>
            <a:chExt cx="6214506" cy="100584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002888" y="5305363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041188" y="5359046"/>
              <a:ext cx="6120000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9116594" y="5305363"/>
              <a:ext cx="100800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de núme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12 345 €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6 789 €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con círc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495525" cy="100800"/>
            <a:chOff x="-1228304" y="3240138"/>
            <a:chExt cx="4495525" cy="1008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44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16642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25 €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Sección 1</a:t>
            </a:r>
            <a:br>
              <a:rPr lang="es-ES" noProof="0" dirty="0"/>
            </a:br>
            <a:r>
              <a:rPr lang="es-ES" noProof="0" dirty="0"/>
              <a:t>Título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MIL MILLONES</a:t>
            </a:r>
          </a:p>
        </p:txBody>
      </p:sp>
      <p:sp>
        <p:nvSpPr>
          <p:cNvPr id="30" name="Marcador de texto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50 €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Sección 1</a:t>
            </a:r>
            <a:br>
              <a:rPr lang="es-ES" noProof="0" dirty="0"/>
            </a:br>
            <a:r>
              <a:rPr lang="es-ES" noProof="0" dirty="0"/>
              <a:t>Título</a:t>
            </a:r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MIL MILLONES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100 €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Sección 1</a:t>
            </a:r>
            <a:br>
              <a:rPr lang="es-ES" noProof="0" dirty="0"/>
            </a:br>
            <a:r>
              <a:rPr lang="es-ES" noProof="0" dirty="0"/>
              <a:t>Título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MIL MILLONES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 con sub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 dirty="0"/>
              <a:t>HAGA CLIC PARA EDITAR EL TÍTULO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14" y="1374243"/>
            <a:ext cx="4482678" cy="100800"/>
            <a:chOff x="646008" y="3239179"/>
            <a:chExt cx="2285279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08" y="3290538"/>
              <a:ext cx="225740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879899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Competidor 2</a:t>
            </a:r>
          </a:p>
          <a:p>
            <a:pPr rtl="0"/>
            <a:r>
              <a:rPr lang="es-ES" noProof="0" dirty="0"/>
              <a:t>Logotipo</a:t>
            </a:r>
          </a:p>
        </p:txBody>
      </p:sp>
      <p:sp>
        <p:nvSpPr>
          <p:cNvPr id="22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Competidor 1</a:t>
            </a:r>
          </a:p>
          <a:p>
            <a:pPr rtl="0"/>
            <a:r>
              <a:rPr lang="es-ES" noProof="0" dirty="0"/>
              <a:t>Logotipo</a:t>
            </a:r>
          </a:p>
        </p:txBody>
      </p:sp>
      <p:sp>
        <p:nvSpPr>
          <p:cNvPr id="25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Competidor 3</a:t>
            </a:r>
          </a:p>
          <a:p>
            <a:pPr rtl="0"/>
            <a:r>
              <a:rPr lang="es-ES" noProof="0" dirty="0"/>
              <a:t>Logotipo</a:t>
            </a:r>
          </a:p>
        </p:txBody>
      </p:sp>
      <p:sp>
        <p:nvSpPr>
          <p:cNvPr id="26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Competidor 4</a:t>
            </a:r>
          </a:p>
          <a:p>
            <a:pPr rtl="0"/>
            <a:r>
              <a:rPr lang="es-ES" noProof="0" dirty="0"/>
              <a:t>Logotipo</a:t>
            </a:r>
          </a:p>
        </p:txBody>
      </p:sp>
      <p:sp>
        <p:nvSpPr>
          <p:cNvPr id="27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Competidor 5</a:t>
            </a:r>
          </a:p>
          <a:p>
            <a:pPr rtl="0"/>
            <a:r>
              <a:rPr lang="es-ES" noProof="0" dirty="0"/>
              <a:t>Logotipo</a:t>
            </a:r>
          </a:p>
        </p:txBody>
      </p:sp>
      <p:sp>
        <p:nvSpPr>
          <p:cNvPr id="28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Competidor 6</a:t>
            </a:r>
          </a:p>
          <a:p>
            <a:pPr rtl="0"/>
            <a:r>
              <a:rPr lang="es-ES" noProof="0" dirty="0"/>
              <a:t>Logotipo</a:t>
            </a:r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s-ES" noProof="0" dirty="0"/>
              <a:t>Más caro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s-ES" noProof="0" dirty="0"/>
              <a:t>Menos conveniente</a:t>
            </a:r>
          </a:p>
        </p:txBody>
      </p:sp>
      <p:sp>
        <p:nvSpPr>
          <p:cNvPr id="31" name="Marcador de texto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s-ES" noProof="0" dirty="0"/>
              <a:t>Más conveniente</a:t>
            </a:r>
          </a:p>
        </p:txBody>
      </p:sp>
      <p:sp>
        <p:nvSpPr>
          <p:cNvPr id="32" name="Marcador de posición de imagen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s-ES" noProof="0" dirty="0"/>
              <a:t>Menos caro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4246252" cy="100800"/>
            <a:chOff x="0" y="3240138"/>
            <a:chExt cx="4246252" cy="1008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41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41454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22" name="Marcador de texto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3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sp>
        <p:nvSpPr>
          <p:cNvPr id="43" name="Marcador de texto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4" name="Marcador de texto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5" name="Marcador de texto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sp>
        <p:nvSpPr>
          <p:cNvPr id="46" name="Marcador de texto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 dirty="0"/>
              <a:t>HAGA CLIC PARA EDITAR EL TÍTULO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la 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 dirty="0"/>
              <a:t>ESCALA DE TIEMPO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012962" y="1375202"/>
            <a:ext cx="3176159" cy="100800"/>
            <a:chOff x="2730651" y="3240138"/>
            <a:chExt cx="1619204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30651" y="3290538"/>
              <a:ext cx="159669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98467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20XX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9" name="Marcador de texto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0" name="Marcador de texto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20XX</a:t>
            </a:r>
          </a:p>
        </p:txBody>
      </p:sp>
      <p:sp>
        <p:nvSpPr>
          <p:cNvPr id="41" name="Marcador de texto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20XX</a:t>
            </a:r>
          </a:p>
        </p:txBody>
      </p:sp>
      <p:sp>
        <p:nvSpPr>
          <p:cNvPr id="42" name="Marcador de texto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321993" cy="100800"/>
            <a:chOff x="-1228304" y="3240138"/>
            <a:chExt cx="3321993" cy="1008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27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99288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posición de tabla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tabla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3220579" cy="100800"/>
            <a:chOff x="0" y="3240138"/>
            <a:chExt cx="3220579" cy="1008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168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11977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5" name="Marcador de posición de imagen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6" name="Marcador de posición de imagen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9" name="Marcador de texto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sp>
        <p:nvSpPr>
          <p:cNvPr id="41" name="Marcador de texto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2" name="Marcador de texto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9" name="Marcador de texto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diseño de contenido de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5142950" y="1375202"/>
            <a:ext cx="7044185" cy="100800"/>
            <a:chOff x="442529" y="3240138"/>
            <a:chExt cx="4398139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2529" y="3290538"/>
              <a:ext cx="43718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774944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arcador de texto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1" name="Marcador de texto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sp>
        <p:nvSpPr>
          <p:cNvPr id="42" name="Marcador de posición de imagen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arcador de texto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5" name="Marcador de texto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sp>
        <p:nvSpPr>
          <p:cNvPr id="47" name="Marcador de texto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sp>
        <p:nvSpPr>
          <p:cNvPr id="50" name="Marcador de texto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1" name="Marcador de texto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sp>
        <p:nvSpPr>
          <p:cNvPr id="53" name="Marcador de texto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4" name="Marcador de texto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texto del patrón</a:t>
            </a:r>
          </a:p>
        </p:txBody>
      </p: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Marcador de posición de imagen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5" name="Marcador de posición de imagen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6" name="Marcador de posición de imagen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2" name="Marcador de posición de imagen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5B78108-397A-2411-CC58-8EED9F8177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5900"/>
            </a:lvl1pPr>
          </a:lstStyle>
          <a:p>
            <a:pPr rtl="0"/>
            <a:r>
              <a:rPr lang="es-ES" noProof="0" dirty="0"/>
              <a:t>PRESENTACIÓN </a:t>
            </a:r>
            <a:br>
              <a:rPr lang="es-ES" noProof="0" dirty="0"/>
            </a:br>
            <a:r>
              <a:rPr lang="es-ES" noProof="0" dirty="0"/>
              <a:t>A INVERSORES</a:t>
            </a:r>
            <a:br>
              <a:rPr lang="es-ES" noProof="0" dirty="0"/>
            </a:br>
            <a:r>
              <a:rPr lang="es-ES" noProof="0" dirty="0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8" name="Marcador de posición de imagen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gráfico circ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4525570" cy="100800"/>
            <a:chOff x="-1228304" y="3250524"/>
            <a:chExt cx="4525570" cy="1008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46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196466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1 500 000 €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Título de la categoría</a:t>
            </a:r>
          </a:p>
        </p:txBody>
      </p:sp>
      <p:sp>
        <p:nvSpPr>
          <p:cNvPr id="39" name="Marcador de texto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1 500 000 €</a:t>
            </a:r>
          </a:p>
        </p:txBody>
      </p:sp>
      <p:sp>
        <p:nvSpPr>
          <p:cNvPr id="40" name="Marcador de texto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Título de la categoría</a:t>
            </a:r>
          </a:p>
        </p:txBody>
      </p:sp>
      <p:sp>
        <p:nvSpPr>
          <p:cNvPr id="42" name="Marcador de texto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1 500 000 €</a:t>
            </a:r>
          </a:p>
        </p:txBody>
      </p:sp>
      <p:sp>
        <p:nvSpPr>
          <p:cNvPr id="43" name="Marcador de texto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Título de la categoría</a:t>
            </a:r>
          </a:p>
        </p:txBody>
      </p:sp>
      <p:sp>
        <p:nvSpPr>
          <p:cNvPr id="45" name="Marcador de texto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1 500 000 €</a:t>
            </a:r>
          </a:p>
        </p:txBody>
      </p:sp>
      <p:sp>
        <p:nvSpPr>
          <p:cNvPr id="46" name="Marcador de texto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Título de la categoría</a:t>
            </a:r>
          </a:p>
        </p:txBody>
      </p:sp>
      <p:sp>
        <p:nvSpPr>
          <p:cNvPr id="48" name="Marcador de texto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1 500 000 €</a:t>
            </a:r>
          </a:p>
        </p:txBody>
      </p:sp>
      <p:sp>
        <p:nvSpPr>
          <p:cNvPr id="49" name="Marcador de texto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Título de la categoría</a:t>
            </a:r>
          </a:p>
        </p:txBody>
      </p:sp>
      <p:sp>
        <p:nvSpPr>
          <p:cNvPr id="51" name="Marcador de texto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1 500 000 €</a:t>
            </a:r>
          </a:p>
        </p:txBody>
      </p:sp>
      <p:sp>
        <p:nvSpPr>
          <p:cNvPr id="52" name="Marcador de texto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Título de la categoría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12" name="Marcador de posición de gráfico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-18016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132" y="702707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es-ES" noProof="0" dirty="0"/>
              <a:t>¡GRACIAS!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s-ES" noProof="0" dirty="0"/>
              <a:t>Sergio Valladares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s-ES" noProof="0" dirty="0"/>
              <a:t>Teléfono: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s-ES" noProof="0" dirty="0"/>
              <a:t>+7 888 999-000-11</a:t>
            </a:r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s-ES" noProof="0" dirty="0"/>
              <a:t>Correo electrónico: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s-ES" noProof="0" dirty="0"/>
              <a:t>Bergqvist@vanarsdelltd.com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 dirty="0"/>
              <a:t>Sitio web:</a:t>
            </a:r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s-ES" noProof="0" dirty="0"/>
              <a:t>www.vanarsdelltd.com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712483" y="1693202"/>
            <a:ext cx="3761394" cy="100800"/>
            <a:chOff x="808549" y="2750589"/>
            <a:chExt cx="3761394" cy="100800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9" y="2750589"/>
              <a:ext cx="3749298" cy="100800"/>
              <a:chOff x="989785" y="3240138"/>
              <a:chExt cx="2444615" cy="100800"/>
            </a:xfrm>
          </p:grpSpPr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989785" y="3285674"/>
                <a:ext cx="239421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es-ES" noProof="0" dirty="0"/>
              </a:p>
            </p:txBody>
          </p:sp>
        </p:grp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4469142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762742" y="985225"/>
            <a:ext cx="3757301" cy="111600"/>
            <a:chOff x="808539" y="2745725"/>
            <a:chExt cx="3757301" cy="105664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39" y="2750589"/>
              <a:ext cx="3749297" cy="100800"/>
              <a:chOff x="989788" y="3240138"/>
              <a:chExt cx="2444612" cy="100800"/>
            </a:xfrm>
          </p:grpSpPr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989788" y="3285674"/>
                <a:ext cx="239421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es-ES" noProof="0" dirty="0"/>
              </a:p>
            </p:txBody>
          </p:sp>
        </p:grp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4465039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apé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 dirty="0"/>
              <a:t>APÉNDICE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765026" y="1509426"/>
            <a:ext cx="2661947" cy="100800"/>
            <a:chOff x="4732221" y="1509426"/>
            <a:chExt cx="2661947" cy="100800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1" y="1509426"/>
              <a:ext cx="2597297" cy="100800"/>
              <a:chOff x="1740914" y="3240138"/>
              <a:chExt cx="1693486" cy="100800"/>
            </a:xfrm>
          </p:grpSpPr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740914" y="3290538"/>
                <a:ext cx="16430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es-ES" noProof="0" dirty="0"/>
              </a:p>
            </p:txBody>
          </p:sp>
        </p:grp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293367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testimon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 dirty="0"/>
              <a:t>TESTIMONIOS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956142" y="1375202"/>
            <a:ext cx="4219416" cy="100800"/>
            <a:chOff x="685770" y="3240138"/>
            <a:chExt cx="2634457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5770" y="3290538"/>
              <a:ext cx="2614093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254503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0" name="Marcador de texto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Cargo del cliente</a:t>
            </a:r>
          </a:p>
        </p:txBody>
      </p:sp>
      <p:sp>
        <p:nvSpPr>
          <p:cNvPr id="41" name="Marcador de texto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patrón</a:t>
            </a:r>
            <a:br>
              <a:rPr lang="es-ES" noProof="0" dirty="0"/>
            </a:br>
            <a:r>
              <a:rPr lang="es-ES" noProof="0" dirty="0"/>
              <a:t>texto</a:t>
            </a:r>
          </a:p>
        </p:txBody>
      </p:sp>
      <p:sp>
        <p:nvSpPr>
          <p:cNvPr id="42" name="Marcador de posición de imagen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58" name="Marcador de texto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Cargo del cliente</a:t>
            </a:r>
          </a:p>
        </p:txBody>
      </p:sp>
      <p:sp>
        <p:nvSpPr>
          <p:cNvPr id="59" name="Marcador de texto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patrón</a:t>
            </a:r>
            <a:br>
              <a:rPr lang="es-ES" noProof="0" dirty="0"/>
            </a:br>
            <a:r>
              <a:rPr lang="es-ES" noProof="0" dirty="0"/>
              <a:t>texto</a:t>
            </a:r>
          </a:p>
        </p:txBody>
      </p:sp>
      <p:sp>
        <p:nvSpPr>
          <p:cNvPr id="60" name="Marcador de posición de imagen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Marcador de texto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64" name="Marcador de texto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Cargo del cliente</a:t>
            </a:r>
          </a:p>
        </p:txBody>
      </p:sp>
      <p:sp>
        <p:nvSpPr>
          <p:cNvPr id="65" name="Marcador de texto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patrón</a:t>
            </a:r>
            <a:br>
              <a:rPr lang="es-ES" noProof="0" dirty="0"/>
            </a:br>
            <a:r>
              <a:rPr lang="es-ES" noProof="0" dirty="0"/>
              <a:t>texto</a:t>
            </a:r>
          </a:p>
        </p:txBody>
      </p:sp>
      <p:sp>
        <p:nvSpPr>
          <p:cNvPr id="66" name="Marcador de posición de imagen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Marcador de posición de texto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caso práct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CASO PRÁCTICO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4925183" cy="100800"/>
            <a:chOff x="-1228304" y="3240138"/>
            <a:chExt cx="4925183" cy="1008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86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59607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léfono móvil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 dirty="0"/>
              <a:t>HAGA CLIC PARA EDITAR EL TÍTULO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26426" y="2554244"/>
            <a:ext cx="6096000" cy="100800"/>
            <a:chOff x="646015" y="3248308"/>
            <a:chExt cx="3107749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2" name="Marcador de posición de imagen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Texto del patrón</a:t>
            </a:r>
            <a:br>
              <a:rPr lang="es-ES" noProof="0" dirty="0"/>
            </a:br>
            <a:r>
              <a:rPr lang="es-ES" noProof="0" dirty="0"/>
              <a:t>estilos</a:t>
            </a:r>
          </a:p>
        </p:txBody>
      </p:sp>
      <p:sp>
        <p:nvSpPr>
          <p:cNvPr id="23" name="Marcador de posición de texto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posición de imagen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5" name="Marcador de posición de imagen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6" name="Marcador de posición de texto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Texto del patrón</a:t>
            </a:r>
            <a:br>
              <a:rPr lang="es-ES" noProof="0" dirty="0"/>
            </a:br>
            <a:r>
              <a:rPr lang="es-ES" noProof="0" dirty="0"/>
              <a:t>estilos</a:t>
            </a:r>
          </a:p>
        </p:txBody>
      </p:sp>
      <p:sp>
        <p:nvSpPr>
          <p:cNvPr id="28" name="Marcador de posición de imagen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9" name="Marcador de posición de texto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Texto del patrón</a:t>
            </a:r>
            <a:br>
              <a:rPr lang="es-ES" noProof="0" dirty="0"/>
            </a:br>
            <a:r>
              <a:rPr lang="es-ES" noProof="0" dirty="0"/>
              <a:t>estilos</a:t>
            </a:r>
          </a:p>
        </p:txBody>
      </p:sp>
      <p:sp>
        <p:nvSpPr>
          <p:cNvPr id="32" name="Marcador de posición de texto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3" name="Marcador de posición de texto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 dirty="0"/>
              <a:t>1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 dirty="0"/>
              <a:t>1</a:t>
            </a:r>
          </a:p>
        </p:txBody>
      </p:sp>
      <p:sp>
        <p:nvSpPr>
          <p:cNvPr id="40" name="Marcador de posición de texto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CÓMO USAR ESTA PLANTILLA</a:t>
            </a:r>
          </a:p>
        </p:txBody>
      </p:sp>
      <p:sp>
        <p:nvSpPr>
          <p:cNvPr id="41" name="Marcador de posición de imagen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8223D5B-A5E1-8F8B-3F99-9BD266D62658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MM.DD.20XX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DE0B1B1-EECF-0EDD-5BF2-26F7597D0F89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5900"/>
            </a:lvl1pPr>
          </a:lstStyle>
          <a:p>
            <a:pPr rtl="0"/>
            <a:r>
              <a:rPr lang="es-ES" noProof="0" dirty="0"/>
              <a:t>PRESENTACIÓN </a:t>
            </a:r>
            <a:br>
              <a:rPr lang="es-ES" noProof="0" dirty="0"/>
            </a:br>
            <a:r>
              <a:rPr lang="es-ES" noProof="0" dirty="0"/>
              <a:t>A INVERSORES</a:t>
            </a:r>
            <a:br>
              <a:rPr lang="es-ES" noProof="0" dirty="0"/>
            </a:br>
            <a:r>
              <a:rPr lang="es-ES" noProof="0" dirty="0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Subtítulo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4926316" cy="100800"/>
            <a:chOff x="0" y="3240138"/>
            <a:chExt cx="4926316" cy="1008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48672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482551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posición de contenido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661A985-3460-3C10-3898-4489522E8A9D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Marcador de posición de contenido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Marcador de posición de texto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9" name="Marcador de posición de texto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DD.MM.20XX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ítulo y contenido vers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267970"/>
            <a:ext cx="3463275" cy="100800"/>
            <a:chOff x="0" y="3240138"/>
            <a:chExt cx="3463275" cy="1008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4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362475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3" name="Marcador de posición de imagen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-26633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</a:t>
            </a:r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monitor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34824" y="2407955"/>
            <a:ext cx="3752035" cy="100800"/>
            <a:chOff x="0" y="3240138"/>
            <a:chExt cx="3752035" cy="1008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3708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651235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contenido de 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posición de imagen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 dirty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4681640" y="1373283"/>
            <a:ext cx="2876847" cy="100800"/>
            <a:chOff x="2774097" y="1373283"/>
            <a:chExt cx="2876847" cy="100800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2831852" y="1373283"/>
              <a:ext cx="2819092" cy="100800"/>
              <a:chOff x="-317626" y="3237441"/>
              <a:chExt cx="2819092" cy="100800"/>
            </a:xfrm>
          </p:grpSpPr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-317626" y="3290538"/>
                <a:ext cx="2772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2400666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es-ES" noProof="0" dirty="0"/>
              </a:p>
            </p:txBody>
          </p:sp>
        </p:grp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2774097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5976087" y="1375202"/>
            <a:ext cx="6205287" cy="100800"/>
            <a:chOff x="311262" y="3240138"/>
            <a:chExt cx="3874362" cy="1008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11262" y="3282866"/>
              <a:ext cx="3843589" cy="17297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119900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5" name="Marcador de texto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36" name="Marcador de texto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38" name="Marcador de texto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es-ES" noProof="0" dirty="0"/>
              <a:t>3</a:t>
            </a:r>
          </a:p>
        </p:txBody>
      </p:sp>
      <p:sp>
        <p:nvSpPr>
          <p:cNvPr id="39" name="Marcador de texto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fld id="{8D581BC7-E183-40DB-AC97-C19EA4EB8894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maxing-amx.vercel.app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nextjs-typescript-mdx-blog-eight.vercel.app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40765"/>
            <a:ext cx="9144000" cy="596348"/>
          </a:xfrm>
        </p:spPr>
        <p:txBody>
          <a:bodyPr rtlCol="0">
            <a:noAutofit/>
          </a:bodyPr>
          <a:lstStyle/>
          <a:p>
            <a:r>
              <a:rPr lang="es-ES" sz="4000" dirty="0"/>
              <a:t>Amaxing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3463"/>
            <a:ext cx="9144000" cy="1375159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La guía para visitar México sin español e inseguridad.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Tecnología para la cultura</a:t>
            </a:r>
          </a:p>
        </p:txBody>
      </p:sp>
      <p:pic>
        <p:nvPicPr>
          <p:cNvPr id="2" name="Marcador de posición de imagen 17">
            <a:extLst>
              <a:ext uri="{FF2B5EF4-FFF2-40B4-BE49-F238E27FC236}">
                <a16:creationId xmlns:a16="http://schemas.microsoft.com/office/drawing/2014/main" id="{7C0F0039-C9A4-696A-F2B6-55A7B89331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74" r="2974"/>
          <a:stretch>
            <a:fillRect/>
          </a:stretch>
        </p:blipFill>
        <p:spPr>
          <a:xfrm>
            <a:off x="5080453" y="120115"/>
            <a:ext cx="2031093" cy="2159531"/>
          </a:xfrm>
        </p:spPr>
      </p:pic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842CF0D-0F50-5313-6656-48CA496A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779097-119B-311B-E9DE-D8BBC214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D581BC7-E183-40DB-AC97-C19EA4EB8894}" type="slidenum">
              <a:rPr lang="es-ES" noProof="0" smtClean="0"/>
              <a:pPr rtl="0">
                <a:spcAft>
                  <a:spcPts val="600"/>
                </a:spcAft>
              </a:pPr>
              <a:t>10</a:t>
            </a:fld>
            <a:endParaRPr lang="es-ES" noProof="0"/>
          </a:p>
        </p:txBody>
      </p:sp>
      <p:sp>
        <p:nvSpPr>
          <p:cNvPr id="3" name="Marcador de pie de página 6">
            <a:extLst>
              <a:ext uri="{FF2B5EF4-FFF2-40B4-BE49-F238E27FC236}">
                <a16:creationId xmlns:a16="http://schemas.microsoft.com/office/drawing/2014/main" id="{B4FAEC5A-44FC-A797-BF1A-A0302BACE915}"/>
              </a:ext>
            </a:extLst>
          </p:cNvPr>
          <p:cNvSpPr txBox="1">
            <a:spLocks/>
          </p:cNvSpPr>
          <p:nvPr/>
        </p:nvSpPr>
        <p:spPr>
          <a:xfrm>
            <a:off x="1169960" y="5878720"/>
            <a:ext cx="3086354" cy="29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graphicFrame>
        <p:nvGraphicFramePr>
          <p:cNvPr id="4" name="Gráfico 3" descr="Tipo de gráfico: Anillo. &quot;Nacionalidad&quot;: Nacional representa la mayoría de la sección &quot;N√∫mero de visitas&quot;.&#10;&#10;Descripción generada automáticamente">
            <a:extLst>
              <a:ext uri="{FF2B5EF4-FFF2-40B4-BE49-F238E27FC236}">
                <a16:creationId xmlns:a16="http://schemas.microsoft.com/office/drawing/2014/main" id="{D608E3AB-56FF-A28E-0385-1AE9C7AE6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032186"/>
              </p:ext>
            </p:extLst>
          </p:nvPr>
        </p:nvGraphicFramePr>
        <p:xfrm>
          <a:off x="3080657" y="424995"/>
          <a:ext cx="8004957" cy="5401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857E2E55-BF79-935F-5069-77EE3BC7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2" y="1576995"/>
            <a:ext cx="4464049" cy="804338"/>
          </a:xfrm>
        </p:spPr>
        <p:txBody>
          <a:bodyPr rtlCol="0"/>
          <a:lstStyle/>
          <a:p>
            <a:pPr rtl="0"/>
            <a:r>
              <a:rPr lang="es-ES" sz="4000" dirty="0"/>
              <a:t>Impacto</a:t>
            </a:r>
          </a:p>
        </p:txBody>
      </p:sp>
      <p:pic>
        <p:nvPicPr>
          <p:cNvPr id="6" name="Marcador de posición de imagen 17">
            <a:extLst>
              <a:ext uri="{FF2B5EF4-FFF2-40B4-BE49-F238E27FC236}">
                <a16:creationId xmlns:a16="http://schemas.microsoft.com/office/drawing/2014/main" id="{97BA5036-DE5C-39D1-1FF2-A264CB9F3E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842CF0D-0F50-5313-6656-48CA496A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779097-119B-311B-E9DE-D8BBC214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D581BC7-E183-40DB-AC97-C19EA4EB8894}" type="slidenum">
              <a:rPr lang="es-ES" noProof="0" smtClean="0"/>
              <a:pPr rtl="0">
                <a:spcAft>
                  <a:spcPts val="600"/>
                </a:spcAft>
              </a:pPr>
              <a:t>11</a:t>
            </a:fld>
            <a:endParaRPr lang="es-ES" noProof="0"/>
          </a:p>
        </p:txBody>
      </p:sp>
      <p:sp>
        <p:nvSpPr>
          <p:cNvPr id="3" name="Marcador de pie de página 6">
            <a:extLst>
              <a:ext uri="{FF2B5EF4-FFF2-40B4-BE49-F238E27FC236}">
                <a16:creationId xmlns:a16="http://schemas.microsoft.com/office/drawing/2014/main" id="{B4FAEC5A-44FC-A797-BF1A-A0302BACE915}"/>
              </a:ext>
            </a:extLst>
          </p:cNvPr>
          <p:cNvSpPr txBox="1">
            <a:spLocks/>
          </p:cNvSpPr>
          <p:nvPr/>
        </p:nvSpPr>
        <p:spPr>
          <a:xfrm>
            <a:off x="1169960" y="5878720"/>
            <a:ext cx="3086354" cy="29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graphicFrame>
        <p:nvGraphicFramePr>
          <p:cNvPr id="2" name="Gráfico 1" descr="Tipo de gráfico: Columnas agrupadas. &quot;Campo3&quot;&#10;&#10;Descripción generada automáticamente">
            <a:extLst>
              <a:ext uri="{FF2B5EF4-FFF2-40B4-BE49-F238E27FC236}">
                <a16:creationId xmlns:a16="http://schemas.microsoft.com/office/drawing/2014/main" id="{027D443A-72B7-2CB9-D6C7-A57F0F8EAE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059981"/>
              </p:ext>
            </p:extLst>
          </p:nvPr>
        </p:nvGraphicFramePr>
        <p:xfrm>
          <a:off x="3082429" y="680480"/>
          <a:ext cx="8001414" cy="5006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6D2FBFE9-394C-5CEF-18E7-486DC198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2" y="1576995"/>
            <a:ext cx="4464049" cy="804338"/>
          </a:xfrm>
        </p:spPr>
        <p:txBody>
          <a:bodyPr rtlCol="0"/>
          <a:lstStyle/>
          <a:p>
            <a:pPr rtl="0"/>
            <a:r>
              <a:rPr lang="es-ES" sz="4000" dirty="0"/>
              <a:t>Impacto</a:t>
            </a:r>
          </a:p>
        </p:txBody>
      </p:sp>
      <p:pic>
        <p:nvPicPr>
          <p:cNvPr id="6" name="Marcador de posición de imagen 17">
            <a:extLst>
              <a:ext uri="{FF2B5EF4-FFF2-40B4-BE49-F238E27FC236}">
                <a16:creationId xmlns:a16="http://schemas.microsoft.com/office/drawing/2014/main" id="{09E9681E-EA1D-270B-6BB4-DD22F39CC5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58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842CF0D-0F50-5313-6656-48CA496A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779097-119B-311B-E9DE-D8BBC214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D581BC7-E183-40DB-AC97-C19EA4EB8894}" type="slidenum">
              <a:rPr lang="es-ES" noProof="0" smtClean="0"/>
              <a:pPr rtl="0">
                <a:spcAft>
                  <a:spcPts val="600"/>
                </a:spcAft>
              </a:pPr>
              <a:t>12</a:t>
            </a:fld>
            <a:endParaRPr lang="es-ES" noProof="0"/>
          </a:p>
        </p:txBody>
      </p:sp>
      <p:sp>
        <p:nvSpPr>
          <p:cNvPr id="3" name="Marcador de pie de página 6">
            <a:extLst>
              <a:ext uri="{FF2B5EF4-FFF2-40B4-BE49-F238E27FC236}">
                <a16:creationId xmlns:a16="http://schemas.microsoft.com/office/drawing/2014/main" id="{B4FAEC5A-44FC-A797-BF1A-A0302BACE915}"/>
              </a:ext>
            </a:extLst>
          </p:cNvPr>
          <p:cNvSpPr txBox="1">
            <a:spLocks/>
          </p:cNvSpPr>
          <p:nvPr/>
        </p:nvSpPr>
        <p:spPr>
          <a:xfrm>
            <a:off x="1169960" y="5878720"/>
            <a:ext cx="3086354" cy="29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graphicFrame>
        <p:nvGraphicFramePr>
          <p:cNvPr id="4" name="Gráfico 3" descr="Tipo de gráfico: Columnas agrupadas, Líneas. &quot;Suma de N√∫mero de visitas&quot;, &quot;Porcentaje&quot; por &quot;Etiquetas de fila&quot;&#10;&#10;Descripción generada automáticamente">
            <a:extLst>
              <a:ext uri="{FF2B5EF4-FFF2-40B4-BE49-F238E27FC236}">
                <a16:creationId xmlns:a16="http://schemas.microsoft.com/office/drawing/2014/main" id="{1DDA3C34-6E2E-34EA-2C9E-BBEDED1C1C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0816853"/>
              </p:ext>
            </p:extLst>
          </p:nvPr>
        </p:nvGraphicFramePr>
        <p:xfrm>
          <a:off x="2671810" y="680480"/>
          <a:ext cx="8013508" cy="519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8B509710-7285-4732-FDD0-0311AA14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2" y="1576995"/>
            <a:ext cx="4464049" cy="804338"/>
          </a:xfrm>
        </p:spPr>
        <p:txBody>
          <a:bodyPr rtlCol="0"/>
          <a:lstStyle/>
          <a:p>
            <a:pPr rtl="0"/>
            <a:r>
              <a:rPr lang="es-ES" sz="4000" dirty="0"/>
              <a:t>Impacto</a:t>
            </a:r>
          </a:p>
        </p:txBody>
      </p:sp>
      <p:pic>
        <p:nvPicPr>
          <p:cNvPr id="6" name="Marcador de posición de imagen 17">
            <a:extLst>
              <a:ext uri="{FF2B5EF4-FFF2-40B4-BE49-F238E27FC236}">
                <a16:creationId xmlns:a16="http://schemas.microsoft.com/office/drawing/2014/main" id="{DDA6360A-9537-CDC5-A898-E63D844B17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28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1F1DD648-65C0-75F6-27C1-21377D529D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24537" b="24537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755374"/>
            <a:ext cx="4464049" cy="510296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¿Alguna pregunta?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D7D25D-51F0-4AAA-86C5-F3584C0E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3282297" cy="2988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8CF653-A1E7-473E-A717-8659C5E4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pic>
        <p:nvPicPr>
          <p:cNvPr id="10" name="Marcador de posición de imagen 17">
            <a:extLst>
              <a:ext uri="{FF2B5EF4-FFF2-40B4-BE49-F238E27FC236}">
                <a16:creationId xmlns:a16="http://schemas.microsoft.com/office/drawing/2014/main" id="{F5F77101-0C86-034F-0E99-80866C5FC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</p:spPr>
      </p:pic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Infografías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4CE41FD-E209-4A5A-A2E8-544E35CF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Se necesita brindar la información al turista para que sepa que está deleitando. Una mejor experiencia es en formato audio.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CD95F8-281D-4A11-99F2-9795C526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F07EF2-7D34-4156-A053-F39C5736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3467354" cy="298800"/>
          </a:xfrm>
        </p:spPr>
        <p:txBody>
          <a:bodyPr rtlCol="0"/>
          <a:lstStyle/>
          <a:p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C3AE2A4-3957-4B28-BF08-92D47AF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pic>
        <p:nvPicPr>
          <p:cNvPr id="19" name="Marcador de posición de imagen 17">
            <a:extLst>
              <a:ext uri="{FF2B5EF4-FFF2-40B4-BE49-F238E27FC236}">
                <a16:creationId xmlns:a16="http://schemas.microsoft.com/office/drawing/2014/main" id="{BF30D7DE-61A9-B972-EB07-00B90212C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300BC3C-05DC-0738-CF0C-FDE04FFBB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681" y="2107096"/>
            <a:ext cx="3358083" cy="377162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D93D68B6-62A4-109A-81EE-B6C2E39E6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587" y="2298696"/>
            <a:ext cx="3351377" cy="35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6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Infografías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4CE41FD-E209-4A5A-A2E8-544E35CF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Se necesita brindar la información al turista para que sepa que está deleitando. Una mejor experiencia es en formato audio.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CD95F8-281D-4A11-99F2-9795C526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15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F07EF2-7D34-4156-A053-F39C5736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3467354" cy="298800"/>
          </a:xfrm>
        </p:spPr>
        <p:txBody>
          <a:bodyPr rtlCol="0"/>
          <a:lstStyle/>
          <a:p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C3AE2A4-3957-4B28-BF08-92D47AF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pic>
        <p:nvPicPr>
          <p:cNvPr id="19" name="Marcador de posición de imagen 17">
            <a:extLst>
              <a:ext uri="{FF2B5EF4-FFF2-40B4-BE49-F238E27FC236}">
                <a16:creationId xmlns:a16="http://schemas.microsoft.com/office/drawing/2014/main" id="{BF30D7DE-61A9-B972-EB07-00B90212C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6C44F6E-3542-6B7D-407F-7B5AC5F28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393" y="2235599"/>
            <a:ext cx="4266607" cy="3171287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31996E19-FDDD-C525-F1B9-218A979C9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23" y="2226292"/>
            <a:ext cx="3826566" cy="31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Propuesta infografías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4CE41FD-E209-4A5A-A2E8-544E35CFA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9880" y="1515955"/>
            <a:ext cx="6289862" cy="569085"/>
          </a:xfrm>
        </p:spPr>
        <p:txBody>
          <a:bodyPr rtlCol="0">
            <a:normAutofit/>
          </a:bodyPr>
          <a:lstStyle/>
          <a:p>
            <a:pPr rtl="0"/>
            <a:r>
              <a:rPr lang="es-ES" sz="1600" dirty="0"/>
              <a:t>Se necesita brindar la información al turista para que sepa que está deleitando. Una mejor experiencia es en formato audio.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CD95F8-281D-4A11-99F2-9795C526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16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F07EF2-7D34-4156-A053-F39C5736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3467354" cy="298800"/>
          </a:xfrm>
        </p:spPr>
        <p:txBody>
          <a:bodyPr rtlCol="0"/>
          <a:lstStyle/>
          <a:p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C3AE2A4-3957-4B28-BF08-92D47AF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pic>
        <p:nvPicPr>
          <p:cNvPr id="19" name="Marcador de posición de imagen 17">
            <a:extLst>
              <a:ext uri="{FF2B5EF4-FFF2-40B4-BE49-F238E27FC236}">
                <a16:creationId xmlns:a16="http://schemas.microsoft.com/office/drawing/2014/main" id="{BF30D7DE-61A9-B972-EB07-00B90212C0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</p:spPr>
      </p:pic>
      <p:pic>
        <p:nvPicPr>
          <p:cNvPr id="2050" name="Picture 2" descr="download spotify logo svg eps png psd ai vector color free - el fonts vectors">
            <a:extLst>
              <a:ext uri="{FF2B5EF4-FFF2-40B4-BE49-F238E27FC236}">
                <a16:creationId xmlns:a16="http://schemas.microsoft.com/office/drawing/2014/main" id="{9D64900F-A2B9-5DA4-F8EB-E02A5E946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175" y="2721332"/>
            <a:ext cx="2521095" cy="252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ndera mexicana de diseño brushy - Descargar PNG/SVG transparente">
            <a:extLst>
              <a:ext uri="{FF2B5EF4-FFF2-40B4-BE49-F238E27FC236}">
                <a16:creationId xmlns:a16="http://schemas.microsoft.com/office/drawing/2014/main" id="{303741BF-64E7-3896-5D71-6FE5C5603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84" y="2564515"/>
            <a:ext cx="1728969" cy="17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High Quality american flag transparent vector Transparent PNG Images - Art Prim clip ...">
            <a:extLst>
              <a:ext uri="{FF2B5EF4-FFF2-40B4-BE49-F238E27FC236}">
                <a16:creationId xmlns:a16="http://schemas.microsoft.com/office/drawing/2014/main" id="{42A05C7F-655D-0558-3598-7EB444D9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4" y="4293484"/>
            <a:ext cx="2025627" cy="152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082360-2D84-D8AA-1235-5CA36F5F2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306" y="2882194"/>
            <a:ext cx="887783" cy="8877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074DBD9-E2C1-4AC7-9CCD-031A374EE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908" y="4499706"/>
            <a:ext cx="887783" cy="887783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86AD543-D866-941D-8ACE-D9D6BA66B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337" y="1691194"/>
            <a:ext cx="1448160" cy="90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25E3454-5F32-CE56-BEF7-0C485543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457" y="1482504"/>
            <a:ext cx="1219200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ódigo QR do Spotify - Passo a passo de como criar - Mapa do Meu Céu">
            <a:extLst>
              <a:ext uri="{FF2B5EF4-FFF2-40B4-BE49-F238E27FC236}">
                <a16:creationId xmlns:a16="http://schemas.microsoft.com/office/drawing/2014/main" id="{3F935F07-269B-7598-EDD4-CB5287921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77" y="2882193"/>
            <a:ext cx="1345358" cy="89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ódigo QR do Spotify - Passo a passo de como criar - Mapa do Meu Céu">
            <a:extLst>
              <a:ext uri="{FF2B5EF4-FFF2-40B4-BE49-F238E27FC236}">
                <a16:creationId xmlns:a16="http://schemas.microsoft.com/office/drawing/2014/main" id="{918DCCED-B2E1-A8E9-3EDC-70C3EE7F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42" y="4521756"/>
            <a:ext cx="1345358" cy="89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74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En resumen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3221DE2-465E-4B89-BDBB-17EC72793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es-ES" dirty="0"/>
              <a:t>Se necesita de una guía intuitiva, en el idioma del turista para que sus vacaciones sean mejores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5728" y="3349629"/>
            <a:ext cx="4482996" cy="2663545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bg2"/>
                </a:solidFill>
              </a:rPr>
              <a:t>Es una guía inicial, como todo proyecto con algo se empieza.</a:t>
            </a:r>
          </a:p>
          <a:p>
            <a:pPr rtl="0"/>
            <a:r>
              <a:rPr lang="es-ES" dirty="0">
                <a:solidFill>
                  <a:schemeClr val="bg2"/>
                </a:solidFill>
              </a:rPr>
              <a:t>Se pretende colaborar con todos los museos y atracciones de la CDMX y de México para hacer la información más accesible para los turistas extranjeros.</a:t>
            </a:r>
          </a:p>
          <a:p>
            <a:pPr rtl="0"/>
            <a:r>
              <a:rPr lang="es-ES" dirty="0">
                <a:solidFill>
                  <a:schemeClr val="bg2"/>
                </a:solidFill>
              </a:rPr>
              <a:t>Crear material y tours de calidad en distintos idiomas para una mejor experiencia al visitar México.</a:t>
            </a:r>
          </a:p>
          <a:p>
            <a:pPr rtl="0"/>
            <a:r>
              <a:rPr lang="es-ES" dirty="0">
                <a:solidFill>
                  <a:schemeClr val="bg2"/>
                </a:solidFill>
              </a:rPr>
              <a:t>Apoyarse de la tecnología para ofrecer mejores soluciones y estar a vanguardia.</a:t>
            </a:r>
          </a:p>
          <a:p>
            <a:pPr rtl="0"/>
            <a:r>
              <a:rPr lang="es-ES" dirty="0">
                <a:solidFill>
                  <a:schemeClr val="bg2"/>
                </a:solidFill>
              </a:rPr>
              <a:t>Ser el país número 1 del mundo que reciba turistas extranjeros.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EB9F42-DBAC-4200-A2A6-96F4D94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32CBFD-8EB3-4D94-8FDF-C4198EF11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3173440" cy="2988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CC7CD0-CDEF-499B-929F-253562EB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95250A76-6903-80C9-9D1D-30445E211BF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314" r="11314"/>
          <a:stretch>
            <a:fillRect/>
          </a:stretch>
        </p:blipFill>
        <p:spPr/>
      </p:pic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19C2F9FF-258B-B051-067D-9407F164D9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</p:spPr>
      </p:pic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67" y="598676"/>
            <a:ext cx="5281633" cy="1091078"/>
          </a:xfrm>
        </p:spPr>
        <p:txBody>
          <a:bodyPr rtlCol="0"/>
          <a:lstStyle/>
          <a:p>
            <a:pPr rtl="0"/>
            <a:r>
              <a:rPr lang="es-ES" dirty="0"/>
              <a:t>¡Gracias! </a:t>
            </a:r>
            <a:br>
              <a:rPr lang="es-ES" dirty="0"/>
            </a:br>
            <a:br>
              <a:rPr lang="es-ES" sz="2800" dirty="0"/>
            </a:br>
            <a:r>
              <a:rPr lang="es-ES" sz="2400" dirty="0"/>
              <a:t>Es importante para mí tu atención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8804881-51D2-4A81-BABB-704FBED23E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950" y="2537579"/>
            <a:ext cx="4586288" cy="509472"/>
          </a:xfrm>
        </p:spPr>
        <p:txBody>
          <a:bodyPr rtlCol="0"/>
          <a:lstStyle/>
          <a:p>
            <a:pPr rtl="0"/>
            <a:r>
              <a:rPr lang="es-ES" dirty="0"/>
              <a:t>No dejes pasar la oportunidad</a:t>
            </a:r>
          </a:p>
          <a:p>
            <a:pPr rtl="0"/>
            <a:r>
              <a:rPr lang="es-ES" dirty="0"/>
              <a:t>¡Participemos juntos!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2C39EE-B4D3-4E49-BF2C-871A33509C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950" y="3312736"/>
            <a:ext cx="4586288" cy="230941"/>
          </a:xfrm>
        </p:spPr>
        <p:txBody>
          <a:bodyPr rtlCol="0"/>
          <a:lstStyle/>
          <a:p>
            <a:pPr rtl="0"/>
            <a:r>
              <a:rPr lang="es-ES" dirty="0"/>
              <a:t>Teléfono: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3DB312C-BF94-484C-BB02-2534E26CEC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950" y="3683359"/>
            <a:ext cx="4586288" cy="290167"/>
          </a:xfrm>
        </p:spPr>
        <p:txBody>
          <a:bodyPr rtlCol="0"/>
          <a:lstStyle/>
          <a:p>
            <a:pPr rtl="0"/>
            <a:r>
              <a:rPr lang="es-ES" dirty="0"/>
              <a:t>+52 55-12-29-16-07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3C87786-C7F5-4B45-904D-00CC865572A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4367" y="4036736"/>
            <a:ext cx="4586288" cy="230941"/>
          </a:xfrm>
        </p:spPr>
        <p:txBody>
          <a:bodyPr rtlCol="0"/>
          <a:lstStyle/>
          <a:p>
            <a:pPr rtl="0"/>
            <a:r>
              <a:rPr lang="es-ES" dirty="0"/>
              <a:t>Correo electrónico: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D8E60535-F276-49C5-9346-D536D6899F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4367" y="4394096"/>
            <a:ext cx="4586288" cy="364479"/>
          </a:xfrm>
        </p:spPr>
        <p:txBody>
          <a:bodyPr rtlCol="0"/>
          <a:lstStyle/>
          <a:p>
            <a:pPr rtl="0"/>
            <a:r>
              <a:rPr lang="es-ES" dirty="0" err="1"/>
              <a:t>dnvn@duck.com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85395049-FB9C-455B-8DCA-4BD0D35F1D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4367" y="4821351"/>
            <a:ext cx="4586288" cy="230941"/>
          </a:xfrm>
        </p:spPr>
        <p:txBody>
          <a:bodyPr rtlCol="0"/>
          <a:lstStyle/>
          <a:p>
            <a:pPr rtl="0"/>
            <a:r>
              <a:rPr lang="es-ES" dirty="0"/>
              <a:t>Sitio web: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55212BC-6862-4B56-B856-7A97BBD3D4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4367" y="5093247"/>
            <a:ext cx="4586288" cy="364479"/>
          </a:xfrm>
        </p:spPr>
        <p:txBody>
          <a:bodyPr rtlCol="0"/>
          <a:lstStyle/>
          <a:p>
            <a:pPr rtl="0"/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https://amaxing-amx.vercel.app</a:t>
            </a:r>
            <a:r>
              <a:rPr lang="es-ES" dirty="0"/>
              <a:t> </a:t>
            </a: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E78BF5CB-2D4C-20E6-5A1E-686151C8F95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t="7769" b="7769"/>
          <a:stretch>
            <a:fillRect/>
          </a:stretch>
        </p:blipFill>
        <p:spPr/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A57646-1C35-BBB1-852C-C76BC5EC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144" y="3223401"/>
            <a:ext cx="1849999" cy="1849999"/>
          </a:xfrm>
          <a:prstGeom prst="rect">
            <a:avLst/>
          </a:prstGeom>
        </p:spPr>
      </p:pic>
      <p:sp>
        <p:nvSpPr>
          <p:cNvPr id="2" name="Marcador de texto 11">
            <a:extLst>
              <a:ext uri="{FF2B5EF4-FFF2-40B4-BE49-F238E27FC236}">
                <a16:creationId xmlns:a16="http://schemas.microsoft.com/office/drawing/2014/main" id="{EE28014E-3CB6-116F-96C1-AA4C055BABAD}"/>
              </a:ext>
            </a:extLst>
          </p:cNvPr>
          <p:cNvSpPr txBox="1">
            <a:spLocks/>
          </p:cNvSpPr>
          <p:nvPr/>
        </p:nvSpPr>
        <p:spPr>
          <a:xfrm>
            <a:off x="778643" y="5479624"/>
            <a:ext cx="4586288" cy="230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Sitio web demo museo:</a:t>
            </a:r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28012BD5-3612-78E3-B074-3DD42C294254}"/>
              </a:ext>
            </a:extLst>
          </p:cNvPr>
          <p:cNvSpPr txBox="1">
            <a:spLocks/>
          </p:cNvSpPr>
          <p:nvPr/>
        </p:nvSpPr>
        <p:spPr>
          <a:xfrm>
            <a:off x="814367" y="5710565"/>
            <a:ext cx="4980145" cy="3644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https://nextjs-typescript-mdx-blog-eight.vercel.app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ES" sz="1100" dirty="0">
                <a:solidFill>
                  <a:schemeClr val="bg2"/>
                </a:solidFill>
              </a:rPr>
              <a:t>06.12.2022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80B83D80-B29B-48B9-9B34-76AD9399E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3086354" cy="298800"/>
          </a:xfrm>
        </p:spPr>
        <p:txBody>
          <a:bodyPr rtlCol="0" anchor="ctr">
            <a:noAutofit/>
          </a:bodyPr>
          <a:lstStyle/>
          <a:p>
            <a:pPr rtl="0"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D581BC7-E183-40DB-AC97-C19EA4EB8894}" type="slidenum">
              <a:rPr lang="es-ES" smtClean="0"/>
              <a:pPr rtl="0">
                <a:spcAft>
                  <a:spcPts val="600"/>
                </a:spcAft>
              </a:pPr>
              <a:t>2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91" y="1090118"/>
            <a:ext cx="5297409" cy="804338"/>
          </a:xfrm>
        </p:spPr>
        <p:txBody>
          <a:bodyPr rtlCol="0" anchor="b">
            <a:normAutofit/>
          </a:bodyPr>
          <a:lstStyle/>
          <a:p>
            <a:pPr algn="ctr" rtl="0"/>
            <a:r>
              <a:rPr lang="es-ES" dirty="0"/>
              <a:t>Quién soy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4590" y="2243662"/>
            <a:ext cx="5297409" cy="569085"/>
          </a:xfrm>
        </p:spPr>
        <p:txBody>
          <a:bodyPr rtlCol="0">
            <a:noAutofit/>
          </a:bodyPr>
          <a:lstStyle/>
          <a:p>
            <a:pPr algn="ctr" rtl="0"/>
            <a:r>
              <a:rPr lang="es-ES" sz="2000" dirty="0"/>
              <a:t>Ingeniero recién titulado de la carrera de Ing. en Computación de la Facultad de Ingeniería de la UNAM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1" y="3400576"/>
            <a:ext cx="4482996" cy="2432603"/>
          </a:xfrm>
        </p:spPr>
        <p:txBody>
          <a:bodyPr rtlCol="0">
            <a:normAutofit/>
          </a:bodyPr>
          <a:lstStyle/>
          <a:p>
            <a:pPr marL="285750" indent="-285750" algn="ctr" rtl="0">
              <a:buFont typeface="Wingdings" panose="05000000000000000000" pitchFamily="2" charset="2"/>
              <a:buChar char="ü"/>
            </a:pPr>
            <a:r>
              <a:rPr lang="es-ES" sz="2000" dirty="0"/>
              <a:t>Donovan Riaño </a:t>
            </a:r>
            <a:r>
              <a:rPr lang="es-ES" sz="2000" dirty="0" err="1"/>
              <a:t>Enriquez</a:t>
            </a:r>
            <a:endParaRPr lang="es-ES" sz="2000" dirty="0"/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E8E11D40-D8C3-23FA-7030-F75F617E91B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8109" r="6552" b="3"/>
          <a:stretch/>
        </p:blipFill>
        <p:spPr>
          <a:xfrm>
            <a:off x="2728764" y="680479"/>
            <a:ext cx="3086354" cy="5120607"/>
          </a:xfrm>
          <a:noFill/>
        </p:spPr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28DF1B3C-60DA-CB4C-BDF7-272A75B5F8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tro de Nueva York, precios, líneas, horarios y mapa - 101viajes">
            <a:extLst>
              <a:ext uri="{FF2B5EF4-FFF2-40B4-BE49-F238E27FC236}">
                <a16:creationId xmlns:a16="http://schemas.microsoft.com/office/drawing/2014/main" id="{1D7CA9CD-29A0-CB96-6C58-750523F4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282" y="2884221"/>
            <a:ext cx="3057964" cy="39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54B53C3-1448-1DB6-5F7A-3BA9E67182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63" r="2" b="88"/>
          <a:stretch/>
        </p:blipFill>
        <p:spPr>
          <a:xfrm>
            <a:off x="20" y="10"/>
            <a:ext cx="6083280" cy="685799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4B7241-C2B7-4F61-A69C-236E16A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214" y="0"/>
            <a:ext cx="4618957" cy="2078802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Porque #Amaxing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9842CF0D-0F50-5313-6656-48CA496AA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16836" y="5878720"/>
            <a:ext cx="1336964" cy="298800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A779097-119B-311B-E9DE-D8BBC214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79656"/>
            <a:ext cx="354492" cy="297307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D581BC7-E183-40DB-AC97-C19EA4EB8894}" type="slidenum">
              <a:rPr lang="es-ES" noProof="0" smtClean="0"/>
              <a:pPr rtl="0">
                <a:spcAft>
                  <a:spcPts val="600"/>
                </a:spcAft>
              </a:pPr>
              <a:t>3</a:t>
            </a:fld>
            <a:endParaRPr lang="es-ES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335325-EFD3-53BE-13B6-F72699B59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125" y="2884222"/>
            <a:ext cx="2980332" cy="397377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FF99F0-8119-D942-BCD4-DE78FB3CA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468" y="0"/>
            <a:ext cx="3845627" cy="2829082"/>
          </a:xfrm>
          <a:prstGeom prst="rect">
            <a:avLst/>
          </a:prstGeom>
        </p:spPr>
      </p:pic>
      <p:sp>
        <p:nvSpPr>
          <p:cNvPr id="3" name="Marcador de pie de página 6">
            <a:extLst>
              <a:ext uri="{FF2B5EF4-FFF2-40B4-BE49-F238E27FC236}">
                <a16:creationId xmlns:a16="http://schemas.microsoft.com/office/drawing/2014/main" id="{B4FAEC5A-44FC-A797-BF1A-A0302BACE915}"/>
              </a:ext>
            </a:extLst>
          </p:cNvPr>
          <p:cNvSpPr txBox="1">
            <a:spLocks/>
          </p:cNvSpPr>
          <p:nvPr/>
        </p:nvSpPr>
        <p:spPr>
          <a:xfrm>
            <a:off x="1169960" y="5878720"/>
            <a:ext cx="3086354" cy="29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</p:spTree>
    <p:extLst>
      <p:ext uri="{BB962C8B-B14F-4D97-AF65-F5344CB8AC3E}">
        <p14:creationId xmlns:p14="http://schemas.microsoft.com/office/powerpoint/2010/main" val="21408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 Problemáticas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4590" y="2243662"/>
            <a:ext cx="5297409" cy="569085"/>
          </a:xfrm>
        </p:spPr>
        <p:txBody>
          <a:bodyPr rtlCol="0">
            <a:noAutofit/>
          </a:bodyPr>
          <a:lstStyle/>
          <a:p>
            <a:pPr rtl="0"/>
            <a:r>
              <a:rPr lang="es-ES" sz="2100" dirty="0"/>
              <a:t>Debido a la poca accesibilidad, disponibilidad y preparación de la información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1" y="3128681"/>
            <a:ext cx="5297408" cy="3048282"/>
          </a:xfrm>
        </p:spPr>
        <p:txBody>
          <a:bodyPr rtlCol="0">
            <a:normAutofit fontScale="92500" lnSpcReduction="10000"/>
          </a:bodyPr>
          <a:lstStyle/>
          <a:p>
            <a:pPr rtl="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2"/>
                </a:solidFill>
              </a:rPr>
              <a:t>Mejorar la experiencia en los sitios turísticos.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2"/>
                </a:solidFill>
              </a:rPr>
              <a:t>Dar mayor difusión de los atractivos turísticos.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2"/>
                </a:solidFill>
              </a:rPr>
              <a:t>Aumentar los puntos turísticos de información.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2"/>
                </a:solidFill>
              </a:rPr>
              <a:t>Mejorar la seguridad en la Ciudad para su visita segura.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2"/>
                </a:solidFill>
              </a:rPr>
              <a:t>Tener policías más preparados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2"/>
                </a:solidFill>
              </a:rPr>
              <a:t>Mejorar la calidad en el servicio de las agencias de turismo.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2"/>
                </a:solidFill>
              </a:rPr>
              <a:t>Información en más idiomas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100" dirty="0">
                <a:solidFill>
                  <a:schemeClr val="bg2"/>
                </a:solidFill>
              </a:rPr>
              <a:t>06.12.2022</a:t>
            </a:r>
          </a:p>
        </p:txBody>
      </p:sp>
      <p:sp>
        <p:nvSpPr>
          <p:cNvPr id="13" name="Marcador de pie de página 6">
            <a:extLst>
              <a:ext uri="{FF2B5EF4-FFF2-40B4-BE49-F238E27FC236}">
                <a16:creationId xmlns:a16="http://schemas.microsoft.com/office/drawing/2014/main" id="{D0B07AF6-66AB-4611-8913-D8D240DA1BF8}"/>
              </a:ext>
            </a:extLst>
          </p:cNvPr>
          <p:cNvSpPr txBox="1">
            <a:spLocks/>
          </p:cNvSpPr>
          <p:nvPr/>
        </p:nvSpPr>
        <p:spPr>
          <a:xfrm>
            <a:off x="1172974" y="5878720"/>
            <a:ext cx="3082406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pic>
        <p:nvPicPr>
          <p:cNvPr id="3" name="Marcador de posición de imagen 17">
            <a:extLst>
              <a:ext uri="{FF2B5EF4-FFF2-40B4-BE49-F238E27FC236}">
                <a16:creationId xmlns:a16="http://schemas.microsoft.com/office/drawing/2014/main" id="{87FC8A9D-4D5E-182C-70C8-5ED74DD8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114780B-5D20-BB05-E3B7-9980D640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409" y="120177"/>
            <a:ext cx="4318907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3" y="196657"/>
            <a:ext cx="4494133" cy="804338"/>
          </a:xfrm>
        </p:spPr>
        <p:txBody>
          <a:bodyPr rtlCol="0"/>
          <a:lstStyle/>
          <a:p>
            <a:pPr rtl="0"/>
            <a:r>
              <a:rPr lang="es-ES" dirty="0"/>
              <a:t> Problemáticas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5</a:t>
            </a:fld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100" dirty="0">
                <a:solidFill>
                  <a:schemeClr val="bg2"/>
                </a:solidFill>
              </a:rPr>
              <a:t>06.12.2022</a:t>
            </a:r>
          </a:p>
        </p:txBody>
      </p:sp>
      <p:sp>
        <p:nvSpPr>
          <p:cNvPr id="13" name="Marcador de pie de página 6">
            <a:extLst>
              <a:ext uri="{FF2B5EF4-FFF2-40B4-BE49-F238E27FC236}">
                <a16:creationId xmlns:a16="http://schemas.microsoft.com/office/drawing/2014/main" id="{D0B07AF6-66AB-4611-8913-D8D240DA1BF8}"/>
              </a:ext>
            </a:extLst>
          </p:cNvPr>
          <p:cNvSpPr txBox="1">
            <a:spLocks/>
          </p:cNvSpPr>
          <p:nvPr/>
        </p:nvSpPr>
        <p:spPr>
          <a:xfrm>
            <a:off x="1172974" y="5878720"/>
            <a:ext cx="3082406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1100" spc="-20" dirty="0" err="1">
                <a:solidFill>
                  <a:schemeClr val="bg2"/>
                </a:solidFill>
              </a:rPr>
              <a:t>Amaxing</a:t>
            </a:r>
            <a:r>
              <a:rPr lang="es-ES" sz="1100" spc="-20" dirty="0">
                <a:solidFill>
                  <a:schemeClr val="bg2"/>
                </a:solidFill>
              </a:rPr>
              <a:t>, la guía turística más completa de México</a:t>
            </a:r>
          </a:p>
        </p:txBody>
      </p:sp>
      <p:pic>
        <p:nvPicPr>
          <p:cNvPr id="3" name="Marcador de posición de imagen 17">
            <a:extLst>
              <a:ext uri="{FF2B5EF4-FFF2-40B4-BE49-F238E27FC236}">
                <a16:creationId xmlns:a16="http://schemas.microsoft.com/office/drawing/2014/main" id="{87FC8A9D-4D5E-182C-70C8-5ED74DD8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852B845-13CA-EB81-3419-8EF27456C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38" y="3429000"/>
            <a:ext cx="6753354" cy="30495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69D2D94-CFC7-1F4C-7848-49D61349A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4" y="529936"/>
            <a:ext cx="7662791" cy="25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3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591" y="1090118"/>
            <a:ext cx="4774400" cy="804338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Causas y beneficiarios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4590" y="2291583"/>
            <a:ext cx="5297409" cy="907561"/>
          </a:xfrm>
        </p:spPr>
        <p:txBody>
          <a:bodyPr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_tradnl" b="0" dirty="0">
                <a:latin typeface="Calibri" panose="020F0502020204030204" pitchFamily="34" charset="0"/>
              </a:rPr>
              <a:t>B</a:t>
            </a:r>
            <a:r>
              <a:rPr lang="es-ES_tradnl" sz="1800" b="0" dirty="0">
                <a:effectLst/>
                <a:latin typeface="Calibri" panose="020F0502020204030204" pitchFamily="34" charset="0"/>
              </a:rPr>
              <a:t>rindar las herramientas necesarias a los extranjeros para que no tengan complicaciones de idioma, inseguridad e información al venir a México.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894591" y="3274154"/>
            <a:ext cx="5297408" cy="1432928"/>
          </a:xfrm>
        </p:spPr>
        <p:txBody>
          <a:bodyPr rtlCol="0">
            <a:normAutofit/>
          </a:bodyPr>
          <a:lstStyle/>
          <a:p>
            <a:pPr rtl="0"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2"/>
                </a:solidFill>
              </a:rPr>
              <a:t>4. Educación de Calidad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2"/>
                </a:solidFill>
              </a:rPr>
              <a:t>8. Trabajo </a:t>
            </a:r>
            <a:r>
              <a:rPr lang="es-ES" sz="1800" dirty="0" err="1">
                <a:solidFill>
                  <a:schemeClr val="bg2"/>
                </a:solidFill>
              </a:rPr>
              <a:t>descente</a:t>
            </a:r>
            <a:r>
              <a:rPr lang="es-ES" sz="1800" dirty="0">
                <a:solidFill>
                  <a:schemeClr val="bg2"/>
                </a:solidFill>
              </a:rPr>
              <a:t> y crecimiento económico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2"/>
                </a:solidFill>
              </a:rPr>
              <a:t>9. Industria, innovación e infraestructura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2"/>
                </a:solidFill>
              </a:rPr>
              <a:t>11.Ciudades y comunidades disponibles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100" dirty="0">
                <a:solidFill>
                  <a:schemeClr val="bg2"/>
                </a:solidFill>
              </a:rPr>
              <a:t>06.12.2022</a:t>
            </a:r>
          </a:p>
        </p:txBody>
      </p:sp>
      <p:sp>
        <p:nvSpPr>
          <p:cNvPr id="13" name="Marcador de pie de página 6">
            <a:extLst>
              <a:ext uri="{FF2B5EF4-FFF2-40B4-BE49-F238E27FC236}">
                <a16:creationId xmlns:a16="http://schemas.microsoft.com/office/drawing/2014/main" id="{D0B07AF6-66AB-4611-8913-D8D240DA1BF8}"/>
              </a:ext>
            </a:extLst>
          </p:cNvPr>
          <p:cNvSpPr txBox="1">
            <a:spLocks/>
          </p:cNvSpPr>
          <p:nvPr/>
        </p:nvSpPr>
        <p:spPr>
          <a:xfrm>
            <a:off x="1172974" y="5878720"/>
            <a:ext cx="3082406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pic>
        <p:nvPicPr>
          <p:cNvPr id="3" name="Marcador de posición de imagen 17">
            <a:extLst>
              <a:ext uri="{FF2B5EF4-FFF2-40B4-BE49-F238E27FC236}">
                <a16:creationId xmlns:a16="http://schemas.microsoft.com/office/drawing/2014/main" id="{87FC8A9D-4D5E-182C-70C8-5ED74DD8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09B5AED-6441-338A-5BEE-9DD30ED516BD}"/>
              </a:ext>
            </a:extLst>
          </p:cNvPr>
          <p:cNvSpPr txBox="1"/>
          <p:nvPr/>
        </p:nvSpPr>
        <p:spPr>
          <a:xfrm>
            <a:off x="6854751" y="4877402"/>
            <a:ext cx="39933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Wingdings" pitchFamily="2" charset="2"/>
              <a:buChar char="ü"/>
            </a:pPr>
            <a:r>
              <a:rPr lang="es-ES" sz="2400" dirty="0">
                <a:solidFill>
                  <a:schemeClr val="bg2"/>
                </a:solidFill>
              </a:rPr>
              <a:t>Turistas extranjeros.</a:t>
            </a:r>
          </a:p>
          <a:p>
            <a:pPr marL="285750" indent="-285750" rtl="0">
              <a:buFont typeface="Wingdings" pitchFamily="2" charset="2"/>
              <a:buChar char="ü"/>
            </a:pPr>
            <a:r>
              <a:rPr lang="es-ES" sz="2400" dirty="0">
                <a:solidFill>
                  <a:schemeClr val="bg2"/>
                </a:solidFill>
              </a:rPr>
              <a:t>Fomento al comercio local.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E961A5C-EF0C-6252-3B89-3CEEF3973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409" y="120176"/>
            <a:ext cx="4318907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2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0720"/>
            <a:ext cx="3450771" cy="804338"/>
          </a:xfrm>
        </p:spPr>
        <p:txBody>
          <a:bodyPr rtlCol="0"/>
          <a:lstStyle/>
          <a:p>
            <a:pPr rtl="0"/>
            <a:r>
              <a:rPr lang="es-ES" dirty="0"/>
              <a:t> Solución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9656" y="2447198"/>
            <a:ext cx="5835401" cy="3031637"/>
          </a:xfrm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s-ES" sz="1950" dirty="0">
                <a:solidFill>
                  <a:schemeClr val="tx1"/>
                </a:solidFill>
              </a:rPr>
              <a:t>Diseñar una aplicación con sitio Web: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950" dirty="0">
                <a:solidFill>
                  <a:schemeClr val="bg2"/>
                </a:solidFill>
              </a:rPr>
              <a:t>Interfaz agradable para el usuario.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950" dirty="0">
                <a:solidFill>
                  <a:schemeClr val="bg2"/>
                </a:solidFill>
              </a:rPr>
              <a:t>Adaptable a cualquier idioma y país.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950" dirty="0" err="1">
                <a:solidFill>
                  <a:schemeClr val="bg2"/>
                </a:solidFill>
              </a:rPr>
              <a:t>Info</a:t>
            </a:r>
            <a:r>
              <a:rPr lang="es-ES" sz="1950" dirty="0">
                <a:solidFill>
                  <a:schemeClr val="bg2"/>
                </a:solidFill>
              </a:rPr>
              <a:t>. accesible, disponible y actualizada.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950" dirty="0">
                <a:solidFill>
                  <a:schemeClr val="bg2"/>
                </a:solidFill>
              </a:rPr>
              <a:t>Mediante una aplicación brindar la </a:t>
            </a:r>
            <a:r>
              <a:rPr lang="es-ES" sz="1950" dirty="0" err="1">
                <a:solidFill>
                  <a:schemeClr val="bg2"/>
                </a:solidFill>
              </a:rPr>
              <a:t>info</a:t>
            </a:r>
            <a:r>
              <a:rPr lang="es-ES" sz="1950" dirty="0">
                <a:solidFill>
                  <a:schemeClr val="bg2"/>
                </a:solidFill>
              </a:rPr>
              <a:t> necesaria.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950" dirty="0">
                <a:solidFill>
                  <a:schemeClr val="bg2"/>
                </a:solidFill>
              </a:rPr>
              <a:t>Segura y multiplataforma.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950" dirty="0">
                <a:solidFill>
                  <a:schemeClr val="bg2"/>
                </a:solidFill>
              </a:rPr>
              <a:t>Emplear algoritmos de IA para enriquecer la experiencia.</a:t>
            </a:r>
          </a:p>
          <a:p>
            <a:pPr rtl="0">
              <a:buFont typeface="Wingdings" panose="05000000000000000000" pitchFamily="2" charset="2"/>
              <a:buChar char="Ø"/>
            </a:pPr>
            <a:r>
              <a:rPr lang="es-ES" sz="1950" dirty="0">
                <a:solidFill>
                  <a:schemeClr val="bg2"/>
                </a:solidFill>
              </a:rPr>
              <a:t>Incluir beneficios y artefactos de la Web3 y Metaverso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7B5262-30A5-4063-A21E-56FCACC40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3456469" cy="2988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F813B4-2C3F-45B0-A38D-A3FE79E6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100" dirty="0">
                <a:solidFill>
                  <a:schemeClr val="bg2"/>
                </a:solidFill>
              </a:rPr>
              <a:t>06.12.2022</a:t>
            </a:r>
          </a:p>
        </p:txBody>
      </p:sp>
      <p:pic>
        <p:nvPicPr>
          <p:cNvPr id="6" name="Marcador de posición de imagen 17">
            <a:extLst>
              <a:ext uri="{FF2B5EF4-FFF2-40B4-BE49-F238E27FC236}">
                <a16:creationId xmlns:a16="http://schemas.microsoft.com/office/drawing/2014/main" id="{39C38AE3-4ECE-BB28-E1EE-BDB218611E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</p:spPr>
      </p:pic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2CB3C206-6740-959C-C040-CBE4063762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1490" b="11490"/>
          <a:stretch>
            <a:fillRect/>
          </a:stretch>
        </p:blipFill>
        <p:spPr>
          <a:xfrm>
            <a:off x="6108356" y="-20834"/>
            <a:ext cx="5245444" cy="5735834"/>
          </a:xfrm>
        </p:spPr>
      </p:pic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" y="1576995"/>
            <a:ext cx="4464049" cy="804338"/>
          </a:xfrm>
        </p:spPr>
        <p:txBody>
          <a:bodyPr rtlCol="0"/>
          <a:lstStyle/>
          <a:p>
            <a:pPr rtl="0"/>
            <a:r>
              <a:rPr lang="es-ES" dirty="0"/>
              <a:t>Producto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9013" y="2573801"/>
            <a:ext cx="4452987" cy="3304919"/>
          </a:xfrm>
        </p:spPr>
        <p:txBody>
          <a:bodyPr rtlCol="0">
            <a:normAutofit/>
          </a:bodyPr>
          <a:lstStyle/>
          <a:p>
            <a:pPr rtl="0"/>
            <a:r>
              <a:rPr lang="es-ES" sz="1700" dirty="0">
                <a:solidFill>
                  <a:schemeClr val="bg2"/>
                </a:solidFill>
              </a:rPr>
              <a:t>Sitio Web Informativo.</a:t>
            </a:r>
          </a:p>
          <a:p>
            <a:pPr rtl="0"/>
            <a:r>
              <a:rPr lang="es-ES" sz="1700" dirty="0">
                <a:solidFill>
                  <a:schemeClr val="bg2"/>
                </a:solidFill>
              </a:rPr>
              <a:t>El contenido está inglés.</a:t>
            </a:r>
          </a:p>
          <a:p>
            <a:pPr rtl="0"/>
            <a:r>
              <a:rPr lang="es-ES" sz="1700" dirty="0">
                <a:solidFill>
                  <a:schemeClr val="bg2"/>
                </a:solidFill>
              </a:rPr>
              <a:t>Filtrado por etiquetas.</a:t>
            </a:r>
          </a:p>
          <a:p>
            <a:pPr rtl="0"/>
            <a:r>
              <a:rPr lang="es-ES" sz="1700" dirty="0">
                <a:solidFill>
                  <a:schemeClr val="bg2"/>
                </a:solidFill>
              </a:rPr>
              <a:t>Se ofrece información como: </a:t>
            </a:r>
          </a:p>
          <a:p>
            <a:pPr marL="800100" lvl="1" indent="-342900">
              <a:buAutoNum type="arabicPeriod"/>
            </a:pPr>
            <a:r>
              <a:rPr lang="es-ES" sz="1700" dirty="0">
                <a:solidFill>
                  <a:schemeClr val="bg2"/>
                </a:solidFill>
              </a:rPr>
              <a:t>Horarios y costos</a:t>
            </a:r>
          </a:p>
          <a:p>
            <a:pPr marL="800100" lvl="1" indent="-342900">
              <a:buAutoNum type="arabicPeriod"/>
            </a:pPr>
            <a:r>
              <a:rPr lang="es-ES" sz="1700" dirty="0">
                <a:solidFill>
                  <a:schemeClr val="bg2"/>
                </a:solidFill>
              </a:rPr>
              <a:t>Como llegar al lugar</a:t>
            </a:r>
          </a:p>
          <a:p>
            <a:pPr marL="800100" lvl="1" indent="-342900">
              <a:buAutoNum type="arabicPeriod"/>
            </a:pPr>
            <a:r>
              <a:rPr lang="es-ES" sz="1700" dirty="0">
                <a:solidFill>
                  <a:schemeClr val="bg2"/>
                </a:solidFill>
              </a:rPr>
              <a:t>Que comer alrededor de ese lugar</a:t>
            </a:r>
          </a:p>
          <a:p>
            <a:pPr marL="800100" lvl="1" indent="-342900">
              <a:buAutoNum type="arabicPeriod"/>
            </a:pPr>
            <a:r>
              <a:rPr lang="es-ES" sz="1700" dirty="0">
                <a:solidFill>
                  <a:schemeClr val="bg2"/>
                </a:solidFill>
              </a:rPr>
              <a:t>El nivel de seguridad del lugar</a:t>
            </a:r>
          </a:p>
          <a:p>
            <a:pPr marL="800100" lvl="1" indent="-342900">
              <a:buAutoNum type="arabicPeriod"/>
            </a:pPr>
            <a:r>
              <a:rPr lang="es-ES" sz="1700" dirty="0">
                <a:solidFill>
                  <a:schemeClr val="bg2"/>
                </a:solidFill>
              </a:rPr>
              <a:t>Que encontrarás dentro e </a:t>
            </a:r>
            <a:r>
              <a:rPr lang="es-ES" sz="1700" dirty="0" err="1">
                <a:solidFill>
                  <a:schemeClr val="bg2"/>
                </a:solidFill>
              </a:rPr>
              <a:t>info</a:t>
            </a:r>
            <a:endParaRPr lang="es-ES" sz="1700" dirty="0">
              <a:solidFill>
                <a:schemeClr val="bg2"/>
              </a:solidFill>
            </a:endParaRPr>
          </a:p>
          <a:p>
            <a:pPr marL="800100" lvl="1" indent="-342900">
              <a:buAutoNum type="arabicPeriod"/>
            </a:pPr>
            <a:r>
              <a:rPr lang="es-ES" sz="1700" dirty="0">
                <a:solidFill>
                  <a:schemeClr val="bg2"/>
                </a:solidFill>
              </a:rPr>
              <a:t>Disponibilidad de recorridos e infografías en inglés</a:t>
            </a:r>
          </a:p>
          <a:p>
            <a:pPr rtl="0"/>
            <a:endParaRPr lang="es-ES" sz="1700" dirty="0">
              <a:solidFill>
                <a:schemeClr val="bg2"/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FF8DFC-D37E-4FE9-81F0-77C68D46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3402040" cy="2988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A396AE-BE46-43FB-B4E7-224D2AF3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pic>
        <p:nvPicPr>
          <p:cNvPr id="10" name="Marcador de posición de imagen 17">
            <a:extLst>
              <a:ext uri="{FF2B5EF4-FFF2-40B4-BE49-F238E27FC236}">
                <a16:creationId xmlns:a16="http://schemas.microsoft.com/office/drawing/2014/main" id="{709D251C-7174-DC6A-2E50-B607DAC63C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</p:spPr>
      </p:pic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96F56303-94E0-DFDD-DB71-D18B099219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6249" r="624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1E61A3-1D57-4708-B548-E5986378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63472"/>
            <a:ext cx="5314072" cy="569086"/>
          </a:xfrm>
        </p:spPr>
        <p:txBody>
          <a:bodyPr rtlCol="0"/>
          <a:lstStyle/>
          <a:p>
            <a:pPr rtl="0"/>
            <a:r>
              <a:rPr lang="es-ES" dirty="0"/>
              <a:t>Versión móvil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2259AB-530E-4F31-A710-6CF0B478F1C7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096000" y="2746673"/>
            <a:ext cx="5768495" cy="2248846"/>
          </a:xfrm>
        </p:spPr>
        <p:txBody>
          <a:bodyPr rtlCol="0">
            <a:normAutofit/>
          </a:bodyPr>
          <a:lstStyle/>
          <a:p>
            <a:pPr rtl="0"/>
            <a:r>
              <a:rPr lang="es-ES" sz="1800" dirty="0">
                <a:solidFill>
                  <a:schemeClr val="bg2"/>
                </a:solidFill>
              </a:rPr>
              <a:t>Es responsivo (adaptándose a cualquier pantalla).</a:t>
            </a:r>
          </a:p>
          <a:p>
            <a:pPr rtl="0"/>
            <a:r>
              <a:rPr lang="es-ES" sz="1800" dirty="0">
                <a:solidFill>
                  <a:schemeClr val="bg2"/>
                </a:solidFill>
              </a:rPr>
              <a:t>Tiene dualidad de temas (detecta el tema del dispositivo).</a:t>
            </a:r>
          </a:p>
          <a:p>
            <a:pPr rtl="0"/>
            <a:r>
              <a:rPr lang="es-ES" sz="1800" dirty="0">
                <a:solidFill>
                  <a:schemeClr val="bg2"/>
                </a:solidFill>
              </a:rPr>
              <a:t>Es multiplataforma (no importa el sistema operativo).</a:t>
            </a:r>
          </a:p>
          <a:p>
            <a:pPr rtl="0"/>
            <a:r>
              <a:rPr lang="es-ES" sz="1800" dirty="0">
                <a:solidFill>
                  <a:schemeClr val="bg2"/>
                </a:solidFill>
              </a:rPr>
              <a:t>Es de fácil acceso y no se necesita descargar nada más.</a:t>
            </a:r>
          </a:p>
          <a:p>
            <a:pPr rtl="0"/>
            <a:r>
              <a:rPr lang="es-ES" sz="1800" dirty="0">
                <a:solidFill>
                  <a:schemeClr val="bg2"/>
                </a:solidFill>
              </a:rPr>
              <a:t>Se puede indexar en Google y obtener métricas.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CB8384-B0BB-4EA8-B9C0-C29BC90F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B773D43-1954-4F70-800C-0FBF061F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69960" y="5878720"/>
            <a:ext cx="3282297" cy="298800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100" spc="-20" dirty="0">
                <a:solidFill>
                  <a:schemeClr val="bg2"/>
                </a:solidFill>
              </a:rPr>
              <a:t>Amaxing, la guía turística más completa de México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83A74C-977A-4816-891B-118D588A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>
              <a:spcAft>
                <a:spcPts val="600"/>
              </a:spcAft>
            </a:pPr>
            <a:r>
              <a:rPr lang="es-ES" sz="1000" dirty="0">
                <a:solidFill>
                  <a:schemeClr val="bg2"/>
                </a:solidFill>
              </a:rPr>
              <a:t>06.12.2022</a:t>
            </a:r>
          </a:p>
        </p:txBody>
      </p:sp>
      <p:pic>
        <p:nvPicPr>
          <p:cNvPr id="11" name="Marcador de posición de imagen 17">
            <a:extLst>
              <a:ext uri="{FF2B5EF4-FFF2-40B4-BE49-F238E27FC236}">
                <a16:creationId xmlns:a16="http://schemas.microsoft.com/office/drawing/2014/main" id="{97E12619-DC20-FB5C-53F1-F821EBB6A4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74" r="2974"/>
          <a:stretch>
            <a:fillRect/>
          </a:stretch>
        </p:blipFill>
        <p:spPr>
          <a:xfrm>
            <a:off x="778643" y="424995"/>
            <a:ext cx="1083485" cy="1152000"/>
          </a:xfr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9B038B52-3DD7-A781-82EC-9C4C0C00F4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45" r="345"/>
          <a:stretch>
            <a:fillRect/>
          </a:stretch>
        </p:blipFill>
        <p:spPr/>
      </p:pic>
      <p:pic>
        <p:nvPicPr>
          <p:cNvPr id="26" name="Marcador de posición de imagen 25">
            <a:extLst>
              <a:ext uri="{FF2B5EF4-FFF2-40B4-BE49-F238E27FC236}">
                <a16:creationId xmlns:a16="http://schemas.microsoft.com/office/drawing/2014/main" id="{AC32AA44-4C11-24F8-3FA2-61A010E546B2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5"/>
          <a:srcRect l="7502" t="3106" r="48852" b="6439"/>
          <a:stretch/>
        </p:blipFill>
        <p:spPr>
          <a:xfrm>
            <a:off x="1133135" y="3588025"/>
            <a:ext cx="2062393" cy="1649897"/>
          </a:xfrm>
        </p:spPr>
      </p:pic>
    </p:spTree>
    <p:extLst>
      <p:ext uri="{BB962C8B-B14F-4D97-AF65-F5344CB8AC3E}">
        <p14:creationId xmlns:p14="http://schemas.microsoft.com/office/powerpoint/2010/main" val="5762073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740535_TF56488565" id="{EE98D39B-BA5C-4AE5-955D-632DD502D7E4}" vid="{93AA52B5-A186-4C62-A6FC-FB09B27ECB8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3096A41454CB46BC36BC2A0D82AAE2" ma:contentTypeVersion="13" ma:contentTypeDescription="Create a new document." ma:contentTypeScope="" ma:versionID="73756a19151dc1bdbeda12f899951ba3">
  <xsd:schema xmlns:xsd="http://www.w3.org/2001/XMLSchema" xmlns:xs="http://www.w3.org/2001/XMLSchema" xmlns:p="http://schemas.microsoft.com/office/2006/metadata/properties" xmlns:ns3="6836d1ac-0c4d-4468-a724-6ed2a1164aec" xmlns:ns4="69402872-eacf-4409-aa21-b143c5343609" targetNamespace="http://schemas.microsoft.com/office/2006/metadata/properties" ma:root="true" ma:fieldsID="405dc19ed33ce3b09fb9ffc30d1d1c09" ns3:_="" ns4:_="">
    <xsd:import namespace="6836d1ac-0c4d-4468-a724-6ed2a1164aec"/>
    <xsd:import namespace="69402872-eacf-4409-aa21-b143c53436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6d1ac-0c4d-4468-a724-6ed2a1164a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402872-eacf-4409-aa21-b143c53436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C5C465-1F85-48CE-913D-F1BA27EB5C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14316D-ABBC-4152-AFFF-A35F4AFA16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6d1ac-0c4d-4468-a724-6ed2a1164aec"/>
    <ds:schemaRef ds:uri="69402872-eacf-4409-aa21-b143c53436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0099DB-A1D4-406C-B25B-43FC34DBB79C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6836d1ac-0c4d-4468-a724-6ed2a1164aec"/>
    <ds:schemaRef ds:uri="http://purl.org/dc/elements/1.1/"/>
    <ds:schemaRef ds:uri="69402872-eacf-4409-aa21-b143c534360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 inversores futurista</Template>
  <TotalTime>0</TotalTime>
  <Words>799</Words>
  <Application>Microsoft Macintosh PowerPoint</Application>
  <PresentationFormat>Panorámica</PresentationFormat>
  <Paragraphs>154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Gill Sans MT</vt:lpstr>
      <vt:lpstr>Segoe UI Light</vt:lpstr>
      <vt:lpstr>Wingdings</vt:lpstr>
      <vt:lpstr>Tema de Office</vt:lpstr>
      <vt:lpstr>Amaxing</vt:lpstr>
      <vt:lpstr>Quién soy</vt:lpstr>
      <vt:lpstr>Porque #Amaxing</vt:lpstr>
      <vt:lpstr> Problemáticas</vt:lpstr>
      <vt:lpstr> Problemáticas</vt:lpstr>
      <vt:lpstr>Causas y beneficiarios</vt:lpstr>
      <vt:lpstr> Solución</vt:lpstr>
      <vt:lpstr>Producto</vt:lpstr>
      <vt:lpstr>Versión móvil</vt:lpstr>
      <vt:lpstr>Impacto</vt:lpstr>
      <vt:lpstr>Impacto</vt:lpstr>
      <vt:lpstr>Impacto</vt:lpstr>
      <vt:lpstr>¿Alguna pregunta?</vt:lpstr>
      <vt:lpstr>Infografías</vt:lpstr>
      <vt:lpstr>Infografías</vt:lpstr>
      <vt:lpstr>Propuesta infografías</vt:lpstr>
      <vt:lpstr>En resumen</vt:lpstr>
      <vt:lpstr>¡Gracias!   Es importante para mí tu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2020-05-14T21:43:53Z</dcterms:created>
  <dcterms:modified xsi:type="dcterms:W3CDTF">2022-12-14T23:33:25Z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0x010100FE3096A41454CB46BC36BC2A0D82AAE2</vt:lpwstr>
  </property>
</Properties>
</file>